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media/image17.svg" ContentType="image/svg+xml"/>
  <Override PartName="/ppt/media/image19.svg" ContentType="image/svg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3"/>
    <p:sldId id="257" r:id="rId4"/>
    <p:sldId id="258" r:id="rId5"/>
    <p:sldId id="259" r:id="rId6"/>
    <p:sldId id="260" r:id="rId8"/>
    <p:sldId id="261" r:id="rId9"/>
    <p:sldId id="262" r:id="rId10"/>
  </p:sldIdLst>
  <p:sldSz cx="18288000" cy="10287000"/>
  <p:notesSz cx="6858000" cy="9144000"/>
  <p:embeddedFontLst>
    <p:embeddedFont>
      <p:font typeface="League Spartan" panose="00000800000000000000"/>
      <p:bold r:id="rId14"/>
    </p:embeddedFont>
    <p:embeddedFont>
      <p:font typeface="Century Gothic Paneuropean" panose="020B0502020202020204"/>
      <p:regular r:id="rId15"/>
    </p:embeddedFont>
    <p:embeddedFont>
      <p:font typeface="Century Gothic Paneuropean Bold" panose="020B0702020202020204"/>
      <p:bold r:id="rId16"/>
    </p:embeddedFont>
    <p:embeddedFont>
      <p:font typeface="Calibri" panose="020F050202020403020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font" Target="fonts/font7.fntdata"/><Relationship Id="rId2" Type="http://schemas.openxmlformats.org/officeDocument/2006/relationships/theme" Target="theme/theme1.xml"/><Relationship Id="rId19" Type="http://schemas.openxmlformats.org/officeDocument/2006/relationships/font" Target="fonts/font6.fntdata"/><Relationship Id="rId18" Type="http://schemas.openxmlformats.org/officeDocument/2006/relationships/font" Target="fonts/font5.fntdata"/><Relationship Id="rId17" Type="http://schemas.openxmlformats.org/officeDocument/2006/relationships/font" Target="fonts/font4.fntdata"/><Relationship Id="rId16" Type="http://schemas.openxmlformats.org/officeDocument/2006/relationships/font" Target="fonts/font3.fntdata"/><Relationship Id="rId15" Type="http://schemas.openxmlformats.org/officeDocument/2006/relationships/font" Target="fonts/font2.fntdata"/><Relationship Id="rId14" Type="http://schemas.openxmlformats.org/officeDocument/2006/relationships/font" Target="fonts/font1.fntdata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/>
              <a:t>Spesifikasi paten, nama, spesifikasi, sertifkat  yg diterapkan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/>
              <a:t>foto luaran berupa produk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3.svg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jpeg"/><Relationship Id="rId2" Type="http://schemas.openxmlformats.org/officeDocument/2006/relationships/image" Target="../media/image3.sv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4.jpeg"/><Relationship Id="rId2" Type="http://schemas.openxmlformats.org/officeDocument/2006/relationships/image" Target="../media/image3.sv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svg"/><Relationship Id="rId3" Type="http://schemas.openxmlformats.org/officeDocument/2006/relationships/image" Target="../media/image11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jpeg"/><Relationship Id="rId2" Type="http://schemas.openxmlformats.org/officeDocument/2006/relationships/image" Target="../media/image3.sv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jpeg"/><Relationship Id="rId2" Type="http://schemas.openxmlformats.org/officeDocument/2006/relationships/image" Target="../media/image19.svg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-89699" y="7954689"/>
            <a:ext cx="18817279" cy="2305597"/>
            <a:chOff x="0" y="0"/>
            <a:chExt cx="4955991" cy="6072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55991" cy="607235"/>
            </a:xfrm>
            <a:custGeom>
              <a:avLst/>
              <a:gdLst/>
              <a:ahLst/>
              <a:cxnLst/>
              <a:rect l="l" t="t" r="r" b="b"/>
              <a:pathLst>
                <a:path w="4955991" h="607235">
                  <a:moveTo>
                    <a:pt x="0" y="0"/>
                  </a:moveTo>
                  <a:lnTo>
                    <a:pt x="4955991" y="0"/>
                  </a:lnTo>
                  <a:lnTo>
                    <a:pt x="4955991" y="607235"/>
                  </a:lnTo>
                  <a:lnTo>
                    <a:pt x="0" y="607235"/>
                  </a:lnTo>
                  <a:close/>
                </a:path>
              </a:pathLst>
            </a:custGeom>
            <a:gradFill rotWithShape="1">
              <a:gsLst>
                <a:gs pos="0">
                  <a:srgbClr val="0D2440">
                    <a:alpha val="0"/>
                  </a:srgbClr>
                </a:gs>
                <a:gs pos="100000">
                  <a:srgbClr val="102642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955991" cy="6453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id="6" name="Freeform 6"/>
          <p:cNvSpPr/>
          <p:nvPr/>
        </p:nvSpPr>
        <p:spPr>
          <a:xfrm>
            <a:off x="16469264" y="8468264"/>
            <a:ext cx="790036" cy="790036"/>
          </a:xfrm>
          <a:custGeom>
            <a:avLst/>
            <a:gdLst/>
            <a:ahLst/>
            <a:cxnLst/>
            <a:rect l="l" t="t" r="r" b="b"/>
            <a:pathLst>
              <a:path w="790036" h="790036">
                <a:moveTo>
                  <a:pt x="0" y="0"/>
                </a:moveTo>
                <a:lnTo>
                  <a:pt x="790036" y="0"/>
                </a:lnTo>
                <a:lnTo>
                  <a:pt x="790036" y="790036"/>
                </a:lnTo>
                <a:lnTo>
                  <a:pt x="0" y="7900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0">
            <a:off x="0" y="2385630"/>
            <a:ext cx="18288000" cy="3764268"/>
            <a:chOff x="0" y="0"/>
            <a:chExt cx="8429062" cy="1734976"/>
          </a:xfrm>
        </p:grpSpPr>
        <p:sp>
          <p:nvSpPr>
            <p:cNvPr id="8" name="Freeform 8"/>
            <p:cNvSpPr/>
            <p:nvPr/>
          </p:nvSpPr>
          <p:spPr>
            <a:xfrm>
              <a:off x="3013" y="0"/>
              <a:ext cx="8426050" cy="1734978"/>
            </a:xfrm>
            <a:custGeom>
              <a:avLst/>
              <a:gdLst/>
              <a:ahLst/>
              <a:cxnLst/>
              <a:rect l="l" t="t" r="r" b="b"/>
              <a:pathLst>
                <a:path w="8426050" h="1734978">
                  <a:moveTo>
                    <a:pt x="8424529" y="845638"/>
                  </a:moveTo>
                  <a:cubicBezTo>
                    <a:pt x="8404937" y="1059162"/>
                    <a:pt x="8453100" y="1409709"/>
                    <a:pt x="8350888" y="1721255"/>
                  </a:cubicBezTo>
                  <a:cubicBezTo>
                    <a:pt x="8195835" y="1726894"/>
                    <a:pt x="7987579" y="1682160"/>
                    <a:pt x="7843337" y="1698136"/>
                  </a:cubicBezTo>
                  <a:cubicBezTo>
                    <a:pt x="7833878" y="1690712"/>
                    <a:pt x="7782701" y="1676333"/>
                    <a:pt x="7716323" y="1704997"/>
                  </a:cubicBezTo>
                  <a:cubicBezTo>
                    <a:pt x="7675955" y="1687892"/>
                    <a:pt x="7635587" y="1678306"/>
                    <a:pt x="7602482" y="1696257"/>
                  </a:cubicBezTo>
                  <a:cubicBezTo>
                    <a:pt x="7502492" y="1665243"/>
                    <a:pt x="7356054" y="1703211"/>
                    <a:pt x="7232586" y="1684979"/>
                  </a:cubicBezTo>
                  <a:cubicBezTo>
                    <a:pt x="7193402" y="1697760"/>
                    <a:pt x="7150162" y="1653025"/>
                    <a:pt x="6938697" y="1645789"/>
                  </a:cubicBezTo>
                  <a:cubicBezTo>
                    <a:pt x="6826377" y="1663551"/>
                    <a:pt x="6730102" y="1658852"/>
                    <a:pt x="6648354" y="1653495"/>
                  </a:cubicBezTo>
                  <a:cubicBezTo>
                    <a:pt x="6556134" y="1646823"/>
                    <a:pt x="6280992" y="1606599"/>
                    <a:pt x="6219512" y="1603028"/>
                  </a:cubicBezTo>
                  <a:cubicBezTo>
                    <a:pt x="5988791" y="1609324"/>
                    <a:pt x="5747767" y="1585641"/>
                    <a:pt x="5558091" y="1613460"/>
                  </a:cubicBezTo>
                  <a:cubicBezTo>
                    <a:pt x="5500495" y="1614211"/>
                    <a:pt x="5360813" y="1608103"/>
                    <a:pt x="5238528" y="1606599"/>
                  </a:cubicBezTo>
                  <a:cubicBezTo>
                    <a:pt x="5269605" y="1627369"/>
                    <a:pt x="5031961" y="1657819"/>
                    <a:pt x="4947678" y="1668062"/>
                  </a:cubicBezTo>
                  <a:cubicBezTo>
                    <a:pt x="4924032" y="1673231"/>
                    <a:pt x="4844310" y="1676990"/>
                    <a:pt x="4874881" y="1662799"/>
                  </a:cubicBezTo>
                  <a:cubicBezTo>
                    <a:pt x="4875050" y="1648608"/>
                    <a:pt x="4816610" y="1689302"/>
                    <a:pt x="4782998" y="1674923"/>
                  </a:cubicBezTo>
                  <a:cubicBezTo>
                    <a:pt x="4562412" y="1663739"/>
                    <a:pt x="4453808" y="1717496"/>
                    <a:pt x="4228493" y="1727928"/>
                  </a:cubicBezTo>
                  <a:cubicBezTo>
                    <a:pt x="4131712" y="1706970"/>
                    <a:pt x="3914673" y="1711199"/>
                    <a:pt x="3762830" y="1670412"/>
                  </a:cubicBezTo>
                  <a:cubicBezTo>
                    <a:pt x="3756073" y="1665525"/>
                    <a:pt x="3667062" y="1684697"/>
                    <a:pt x="3613351" y="1659228"/>
                  </a:cubicBezTo>
                  <a:cubicBezTo>
                    <a:pt x="3599501" y="1648608"/>
                    <a:pt x="3537514" y="1688080"/>
                    <a:pt x="3484648" y="1662987"/>
                  </a:cubicBezTo>
                  <a:cubicBezTo>
                    <a:pt x="3391920" y="1642782"/>
                    <a:pt x="3406615" y="1653589"/>
                    <a:pt x="3094146" y="1605189"/>
                  </a:cubicBezTo>
                  <a:cubicBezTo>
                    <a:pt x="2997196" y="1572108"/>
                    <a:pt x="2884538" y="1556131"/>
                    <a:pt x="2767489" y="1557259"/>
                  </a:cubicBezTo>
                  <a:cubicBezTo>
                    <a:pt x="2666655" y="1506416"/>
                    <a:pt x="2574603" y="1510927"/>
                    <a:pt x="2258418" y="1516284"/>
                  </a:cubicBezTo>
                  <a:cubicBezTo>
                    <a:pt x="2231056" y="1525400"/>
                    <a:pt x="2142213" y="1492131"/>
                    <a:pt x="2076848" y="1517035"/>
                  </a:cubicBezTo>
                  <a:cubicBezTo>
                    <a:pt x="2037156" y="1498333"/>
                    <a:pt x="2027022" y="1545793"/>
                    <a:pt x="1923485" y="1513370"/>
                  </a:cubicBezTo>
                  <a:cubicBezTo>
                    <a:pt x="1943078" y="1520983"/>
                    <a:pt x="1787350" y="1533294"/>
                    <a:pt x="1666247" y="1523426"/>
                  </a:cubicBezTo>
                  <a:cubicBezTo>
                    <a:pt x="1551562" y="1527749"/>
                    <a:pt x="1319660" y="1552842"/>
                    <a:pt x="1147886" y="1583292"/>
                  </a:cubicBezTo>
                  <a:cubicBezTo>
                    <a:pt x="1166128" y="1572672"/>
                    <a:pt x="1077285" y="1617031"/>
                    <a:pt x="1061239" y="1588931"/>
                  </a:cubicBezTo>
                  <a:cubicBezTo>
                    <a:pt x="996719" y="1597483"/>
                    <a:pt x="939799" y="1613272"/>
                    <a:pt x="855348" y="1629060"/>
                  </a:cubicBezTo>
                  <a:cubicBezTo>
                    <a:pt x="697593" y="1650770"/>
                    <a:pt x="283107" y="1735357"/>
                    <a:pt x="7797" y="1734976"/>
                  </a:cubicBezTo>
                  <a:cubicBezTo>
                    <a:pt x="-30699" y="1673231"/>
                    <a:pt x="88194" y="1483390"/>
                    <a:pt x="44111" y="1177859"/>
                  </a:cubicBezTo>
                  <a:cubicBezTo>
                    <a:pt x="53569" y="826654"/>
                    <a:pt x="53063" y="464546"/>
                    <a:pt x="51205" y="75185"/>
                  </a:cubicBezTo>
                  <a:cubicBezTo>
                    <a:pt x="88363" y="28476"/>
                    <a:pt x="9655" y="10150"/>
                    <a:pt x="136331" y="0"/>
                  </a:cubicBezTo>
                  <a:cubicBezTo>
                    <a:pt x="2512785" y="19642"/>
                    <a:pt x="4845999" y="-8636"/>
                    <a:pt x="7245086" y="9962"/>
                  </a:cubicBezTo>
                  <a:cubicBezTo>
                    <a:pt x="7617008" y="-1016"/>
                    <a:pt x="8036899" y="4605"/>
                    <a:pt x="8426050" y="7424"/>
                  </a:cubicBezTo>
                  <a:cubicBezTo>
                    <a:pt x="8412368" y="270006"/>
                    <a:pt x="8424361" y="565200"/>
                    <a:pt x="8424529" y="845638"/>
                  </a:cubicBezTo>
                  <a:close/>
                </a:path>
              </a:pathLst>
            </a:custGeom>
            <a:blipFill>
              <a:blip r:embed="rId4">
                <a:alphaModFix amt="28000"/>
              </a:blip>
              <a:stretch>
                <a:fillRect l="-35" t="-86656" r="-11" b="-86656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8088862" y="131252"/>
            <a:ext cx="1374457" cy="1374457"/>
          </a:xfrm>
          <a:custGeom>
            <a:avLst/>
            <a:gdLst/>
            <a:ahLst/>
            <a:cxnLst/>
            <a:rect l="l" t="t" r="r" b="b"/>
            <a:pathLst>
              <a:path w="1374457" h="1374457">
                <a:moveTo>
                  <a:pt x="0" y="0"/>
                </a:moveTo>
                <a:lnTo>
                  <a:pt x="1374457" y="0"/>
                </a:lnTo>
                <a:lnTo>
                  <a:pt x="1374457" y="1374457"/>
                </a:lnTo>
                <a:lnTo>
                  <a:pt x="0" y="13744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021519" y="38054"/>
            <a:ext cx="1560854" cy="1560854"/>
          </a:xfrm>
          <a:custGeom>
            <a:avLst/>
            <a:gdLst/>
            <a:ahLst/>
            <a:cxnLst/>
            <a:rect l="l" t="t" r="r" b="b"/>
            <a:pathLst>
              <a:path w="1560854" h="1560854">
                <a:moveTo>
                  <a:pt x="0" y="0"/>
                </a:moveTo>
                <a:lnTo>
                  <a:pt x="1560854" y="0"/>
                </a:lnTo>
                <a:lnTo>
                  <a:pt x="1560854" y="1560854"/>
                </a:lnTo>
                <a:lnTo>
                  <a:pt x="0" y="15608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02268" y="131252"/>
            <a:ext cx="1374457" cy="1374457"/>
          </a:xfrm>
          <a:custGeom>
            <a:avLst/>
            <a:gdLst/>
            <a:ahLst/>
            <a:cxnLst/>
            <a:rect l="l" t="t" r="r" b="b"/>
            <a:pathLst>
              <a:path w="1374457" h="1374457">
                <a:moveTo>
                  <a:pt x="0" y="0"/>
                </a:moveTo>
                <a:lnTo>
                  <a:pt x="1374457" y="0"/>
                </a:lnTo>
                <a:lnTo>
                  <a:pt x="1374457" y="1374457"/>
                </a:lnTo>
                <a:lnTo>
                  <a:pt x="0" y="13744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582373" y="62874"/>
            <a:ext cx="1390236" cy="1655175"/>
          </a:xfrm>
          <a:custGeom>
            <a:avLst/>
            <a:gdLst/>
            <a:ahLst/>
            <a:cxnLst/>
            <a:rect l="l" t="t" r="r" b="b"/>
            <a:pathLst>
              <a:path w="1390236" h="1655175">
                <a:moveTo>
                  <a:pt x="0" y="0"/>
                </a:moveTo>
                <a:lnTo>
                  <a:pt x="1390235" y="0"/>
                </a:lnTo>
                <a:lnTo>
                  <a:pt x="1390235" y="1655175"/>
                </a:lnTo>
                <a:lnTo>
                  <a:pt x="0" y="16551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472" b="-1030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710676" y="97063"/>
            <a:ext cx="5193719" cy="1371375"/>
          </a:xfrm>
          <a:custGeom>
            <a:avLst/>
            <a:gdLst/>
            <a:ahLst/>
            <a:cxnLst/>
            <a:rect l="l" t="t" r="r" b="b"/>
            <a:pathLst>
              <a:path w="5193719" h="1371375">
                <a:moveTo>
                  <a:pt x="0" y="0"/>
                </a:moveTo>
                <a:lnTo>
                  <a:pt x="5193719" y="0"/>
                </a:lnTo>
                <a:lnTo>
                  <a:pt x="5193719" y="1371375"/>
                </a:lnTo>
                <a:lnTo>
                  <a:pt x="0" y="13713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136019" y="1790489"/>
            <a:ext cx="16015962" cy="2980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KOSABANGSA 2026 </a:t>
            </a:r>
            <a:endParaRPr lang="en-US" sz="34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UNIVERSITAS CIPTA MANDIRI DAN UNIVERSITAS MALIKUSSALEH</a:t>
            </a:r>
            <a:endParaRPr lang="en-US" sz="34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“Pemberdayaan Masyarakat melalui Teknologi Bioengineering </a:t>
            </a:r>
            <a:endParaRPr lang="en-US" sz="34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untuk Peningkatan Produktivitas, Hilirisasi, Diversifikasi Produk Kopi dan Pengembangan Edu-Agrowisata Berkelanjutan Bener Meriah” </a:t>
            </a:r>
            <a:endParaRPr lang="en-US" sz="34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598983" y="5352192"/>
            <a:ext cx="13439916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Desa Weh Porak, Kecamatan  Pintu Rime Gayo, Kabupaten Benenr Meriah</a:t>
            </a:r>
            <a:endParaRPr lang="en-US" sz="28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519622" y="6245148"/>
            <a:ext cx="7624378" cy="318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0" lvl="1" indent="-280670" algn="l">
              <a:lnSpc>
                <a:spcPts val="3640"/>
              </a:lnSpc>
              <a:buFont typeface="Arial" panose="020B0604020202020204"/>
              <a:buChar char="•"/>
            </a:pPr>
            <a:r>
              <a:rPr lang="en-US" sz="2600" b="1">
                <a:solidFill>
                  <a:srgbClr val="FFDE59"/>
                </a:solidFill>
                <a:latin typeface="Century Gothic Paneuropean Bold" panose="020B0702020202020204"/>
                <a:ea typeface="Century Gothic Paneuropean Bold" panose="020B0702020202020204"/>
                <a:cs typeface="Century Gothic Paneuropean Bold" panose="020B0702020202020204"/>
                <a:sym typeface="Century Gothic Paneuropean Bold" panose="020B0702020202020204"/>
              </a:rPr>
              <a:t>TIM PELAKSANA UNCM</a:t>
            </a:r>
            <a:r>
              <a:rPr lang="en-US" sz="26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:</a:t>
            </a:r>
            <a:endParaRPr lang="en-US" sz="26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561340" lvl="1" indent="-280670" algn="l">
              <a:lnSpc>
                <a:spcPts val="3640"/>
              </a:lnSpc>
              <a:buFont typeface="Arial" panose="020B0604020202020204"/>
              <a:buChar char="•"/>
            </a:pPr>
            <a:r>
              <a:rPr lang="en-US" sz="26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Rita Oktavia,M.Si</a:t>
            </a:r>
            <a:endParaRPr lang="en-US" sz="26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561340" lvl="1" indent="-280670" algn="l">
              <a:lnSpc>
                <a:spcPts val="3640"/>
              </a:lnSpc>
              <a:buFont typeface="Arial" panose="020B0604020202020204"/>
              <a:buChar char="•"/>
            </a:pPr>
            <a:r>
              <a:rPr lang="en-US" sz="26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Dazrullisa,M.Pd</a:t>
            </a:r>
            <a:endParaRPr lang="en-US" sz="26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561340" lvl="1" indent="-280670" algn="l">
              <a:lnSpc>
                <a:spcPts val="3640"/>
              </a:lnSpc>
              <a:buFont typeface="Arial" panose="020B0604020202020204"/>
              <a:buChar char="•"/>
            </a:pPr>
            <a:r>
              <a:rPr lang="en-US" sz="26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Ir. M.Yasir Pohan, MT</a:t>
            </a:r>
            <a:endParaRPr lang="en-US" sz="26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561340" lvl="1" indent="-280670" algn="l">
              <a:lnSpc>
                <a:spcPts val="3640"/>
              </a:lnSpc>
              <a:buFont typeface="Arial" panose="020B0604020202020204"/>
              <a:buChar char="•"/>
            </a:pPr>
            <a:r>
              <a:rPr lang="en-US" sz="26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Mahasiswa: Dimas Mahendra, Asfin Farmesa, Desi Rosmayanti,Rafifah, Mira Shinta Rosalia, Frida</a:t>
            </a:r>
            <a:endParaRPr lang="en-US" sz="26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463319" y="6245148"/>
            <a:ext cx="7005945" cy="2267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0" lvl="1" indent="-280670" algn="l">
              <a:lnSpc>
                <a:spcPts val="3640"/>
              </a:lnSpc>
              <a:buFont typeface="Arial" panose="020B0604020202020204"/>
              <a:buChar char="•"/>
            </a:pPr>
            <a:r>
              <a:rPr lang="en-US" sz="2600" b="1">
                <a:solidFill>
                  <a:srgbClr val="FFDE59"/>
                </a:solidFill>
                <a:latin typeface="Century Gothic Paneuropean Bold" panose="020B0702020202020204"/>
                <a:ea typeface="Century Gothic Paneuropean Bold" panose="020B0702020202020204"/>
                <a:cs typeface="Century Gothic Paneuropean Bold" panose="020B0702020202020204"/>
                <a:sym typeface="Century Gothic Paneuropean Bold" panose="020B0702020202020204"/>
              </a:rPr>
              <a:t>TIM PENDAMPING UNIMAL:</a:t>
            </a:r>
            <a:endParaRPr lang="en-US" sz="2600" b="1">
              <a:solidFill>
                <a:srgbClr val="FFDE59"/>
              </a:solidFill>
              <a:latin typeface="Century Gothic Paneuropean Bold" panose="020B0702020202020204"/>
              <a:ea typeface="Century Gothic Paneuropean Bold" panose="020B0702020202020204"/>
              <a:cs typeface="Century Gothic Paneuropean Bold" panose="020B0702020202020204"/>
              <a:sym typeface="Century Gothic Paneuropean Bold" panose="020B0702020202020204"/>
            </a:endParaRPr>
          </a:p>
          <a:p>
            <a:pPr marL="561340" lvl="1" indent="-280670" algn="l">
              <a:lnSpc>
                <a:spcPts val="3640"/>
              </a:lnSpc>
              <a:buFont typeface="Arial" panose="020B0604020202020204"/>
              <a:buChar char="•"/>
            </a:pPr>
            <a:r>
              <a:rPr lang="en-US" sz="26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Prof. Dr. M. Sayuti.,S.T.,M.Sc.,IPU</a:t>
            </a:r>
            <a:endParaRPr lang="en-US" sz="26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561340" lvl="1" indent="-280670" algn="l">
              <a:lnSpc>
                <a:spcPts val="3640"/>
              </a:lnSpc>
              <a:buFont typeface="Arial" panose="020B0604020202020204"/>
              <a:buChar char="•"/>
            </a:pPr>
            <a:r>
              <a:rPr lang="en-US" sz="26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Dr. Ir. Rd. Selvy Handayani,M.Si</a:t>
            </a:r>
            <a:endParaRPr lang="en-US" sz="26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561340" lvl="1" indent="-280670" algn="l">
              <a:lnSpc>
                <a:spcPts val="3640"/>
              </a:lnSpc>
              <a:buFont typeface="Arial" panose="020B0604020202020204"/>
              <a:buChar char="•"/>
            </a:pPr>
            <a:r>
              <a:rPr lang="en-US" sz="26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Prof. Dr. Ir. Adi Setiawan,M.T</a:t>
            </a:r>
            <a:endParaRPr lang="en-US" sz="26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algn="l">
              <a:lnSpc>
                <a:spcPts val="3640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8333" b="-8333"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457200" y="795655"/>
            <a:ext cx="17429106" cy="9262745"/>
            <a:chOff x="0" y="0"/>
            <a:chExt cx="4590382" cy="24395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90382" cy="2439571"/>
            </a:xfrm>
            <a:custGeom>
              <a:avLst/>
              <a:gdLst/>
              <a:ahLst/>
              <a:cxnLst/>
              <a:rect l="l" t="t" r="r" b="b"/>
              <a:pathLst>
                <a:path w="4590382" h="2439571">
                  <a:moveTo>
                    <a:pt x="0" y="0"/>
                  </a:moveTo>
                  <a:lnTo>
                    <a:pt x="4590382" y="0"/>
                  </a:lnTo>
                  <a:lnTo>
                    <a:pt x="4590382" y="2439571"/>
                  </a:lnTo>
                  <a:lnTo>
                    <a:pt x="0" y="2439571"/>
                  </a:lnTo>
                  <a:close/>
                </a:path>
              </a:pathLst>
            </a:custGeom>
            <a:solidFill>
              <a:srgbClr val="0D2440">
                <a:alpha val="6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90382" cy="24776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9447" y="5694045"/>
            <a:ext cx="8742306" cy="376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Mitra Sasaran 2 Kelompok Sadar wisata (Non Produktif)</a:t>
            </a:r>
            <a:endParaRPr lang="en-US" sz="25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1.</a:t>
            </a:r>
            <a:r>
              <a:rPr lang="en-US" sz="2500" b="1">
                <a:solidFill>
                  <a:srgbClr val="FFDE59"/>
                </a:solidFill>
                <a:latin typeface="Century Gothic Paneuropean Bold" panose="020B0702020202020204"/>
                <a:ea typeface="Century Gothic Paneuropean Bold" panose="020B0702020202020204"/>
                <a:cs typeface="Century Gothic Paneuropean Bold" panose="020B0702020202020204"/>
                <a:sym typeface="Century Gothic Paneuropean Bold" panose="020B0702020202020204"/>
              </a:rPr>
              <a:t>Bidang Fokus Permasalahan:</a:t>
            </a:r>
            <a:r>
              <a:rPr lang="en-US" sz="25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 Sosial Kemasyarakatan, Perekonomian. </a:t>
            </a:r>
            <a:endParaRPr lang="en-US" sz="25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2</a:t>
            </a:r>
            <a:r>
              <a:rPr lang="en-US" sz="2500" b="1">
                <a:solidFill>
                  <a:srgbClr val="FFDE59"/>
                </a:solidFill>
                <a:latin typeface="Century Gothic Paneuropean Bold" panose="020B0702020202020204"/>
                <a:ea typeface="Century Gothic Paneuropean Bold" panose="020B0702020202020204"/>
                <a:cs typeface="Century Gothic Paneuropean Bold" panose="020B0702020202020204"/>
                <a:sym typeface="Century Gothic Paneuropean Bold" panose="020B0702020202020204"/>
              </a:rPr>
              <a:t>Bidang Permasalahan wilayah:</a:t>
            </a:r>
            <a:endParaRPr lang="en-US" sz="2500" b="1">
              <a:solidFill>
                <a:srgbClr val="FFDE59"/>
              </a:solidFill>
              <a:latin typeface="Century Gothic Paneuropean Bold" panose="020B0702020202020204"/>
              <a:ea typeface="Century Gothic Paneuropean Bold" panose="020B0702020202020204"/>
              <a:cs typeface="Century Gothic Paneuropean Bold" panose="020B0702020202020204"/>
              <a:sym typeface="Century Gothic Paneuropean Bold" panose="020B0702020202020204"/>
            </a:endParaRPr>
          </a:p>
          <a:p>
            <a:pPr marL="496570" lvl="1" indent="-248285" algn="l">
              <a:lnSpc>
                <a:spcPts val="3220"/>
              </a:lnSpc>
              <a:buFont typeface="Arial" panose="020B0604020202020204"/>
              <a:buChar char="•"/>
            </a:pPr>
            <a:r>
              <a:rPr lang="en-US" sz="23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sosial kemasayarakatan: </a:t>
            </a:r>
            <a:endParaRPr lang="en-US" sz="23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96570" lvl="1" indent="-248285" algn="l">
              <a:lnSpc>
                <a:spcPts val="3220"/>
              </a:lnSpc>
              <a:buFont typeface="Arial" panose="020B0604020202020204"/>
              <a:buChar char="•"/>
            </a:pPr>
            <a:r>
              <a:rPr lang="en-US" sz="23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perekonomian:terbatasnnya Kapasitas SDM dalam pengelolaan destinasi, wisata penyusunan paket wisata, branding, dan pelayanan wisata </a:t>
            </a:r>
            <a:endParaRPr lang="en-US" sz="23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algn="l">
              <a:lnSpc>
                <a:spcPts val="3500"/>
              </a:lnSpc>
            </a:pPr>
          </a:p>
        </p:txBody>
      </p:sp>
      <p:sp>
        <p:nvSpPr>
          <p:cNvPr id="7" name="Freeform 7"/>
          <p:cNvSpPr/>
          <p:nvPr/>
        </p:nvSpPr>
        <p:spPr>
          <a:xfrm>
            <a:off x="8748982" y="8863282"/>
            <a:ext cx="790036" cy="790036"/>
          </a:xfrm>
          <a:custGeom>
            <a:avLst/>
            <a:gdLst/>
            <a:ahLst/>
            <a:cxnLst/>
            <a:rect l="l" t="t" r="r" b="b"/>
            <a:pathLst>
              <a:path w="790036" h="790036">
                <a:moveTo>
                  <a:pt x="0" y="0"/>
                </a:moveTo>
                <a:lnTo>
                  <a:pt x="790036" y="0"/>
                </a:lnTo>
                <a:lnTo>
                  <a:pt x="790036" y="790036"/>
                </a:lnTo>
                <a:lnTo>
                  <a:pt x="0" y="7900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144000" y="126582"/>
            <a:ext cx="8115300" cy="4969220"/>
          </a:xfrm>
          <a:custGeom>
            <a:avLst/>
            <a:gdLst/>
            <a:ahLst/>
            <a:cxnLst/>
            <a:rect l="l" t="t" r="r" b="b"/>
            <a:pathLst>
              <a:path w="8115300" h="4969220">
                <a:moveTo>
                  <a:pt x="0" y="0"/>
                </a:moveTo>
                <a:lnTo>
                  <a:pt x="8115300" y="0"/>
                </a:lnTo>
                <a:lnTo>
                  <a:pt x="8115300" y="4969221"/>
                </a:lnTo>
                <a:lnTo>
                  <a:pt x="0" y="49692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6" r="-276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336780" y="5275969"/>
            <a:ext cx="7342769" cy="4639803"/>
          </a:xfrm>
          <a:custGeom>
            <a:avLst/>
            <a:gdLst/>
            <a:ahLst/>
            <a:cxnLst/>
            <a:rect l="l" t="t" r="r" b="b"/>
            <a:pathLst>
              <a:path w="7342769" h="4639803">
                <a:moveTo>
                  <a:pt x="0" y="0"/>
                </a:moveTo>
                <a:lnTo>
                  <a:pt x="7342769" y="0"/>
                </a:lnTo>
                <a:lnTo>
                  <a:pt x="7342769" y="4639803"/>
                </a:lnTo>
                <a:lnTo>
                  <a:pt x="0" y="46398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84953" y="1376045"/>
            <a:ext cx="8686800" cy="4130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Mitra Sasaran 1 Kelompok  Petani Kopi(Produktif)</a:t>
            </a:r>
            <a:endParaRPr lang="en-US" sz="25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1.</a:t>
            </a:r>
            <a:r>
              <a:rPr lang="en-US" sz="2500" b="1">
                <a:solidFill>
                  <a:srgbClr val="FFDE59"/>
                </a:solidFill>
                <a:latin typeface="Century Gothic Paneuropean Bold" panose="020B0702020202020204"/>
                <a:ea typeface="Century Gothic Paneuropean Bold" panose="020B0702020202020204"/>
                <a:cs typeface="Century Gothic Paneuropean Bold" panose="020B0702020202020204"/>
                <a:sym typeface="Century Gothic Paneuropean Bold" panose="020B0702020202020204"/>
              </a:rPr>
              <a:t>Bidang Fokus Permasalahan: Bidang Produksi, Manajemen, Pemasaran:</a:t>
            </a:r>
            <a:r>
              <a:rPr lang="en-US" sz="25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 </a:t>
            </a:r>
            <a:endParaRPr lang="en-US" sz="25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2.</a:t>
            </a:r>
            <a:r>
              <a:rPr lang="en-US" sz="2500" b="1">
                <a:solidFill>
                  <a:srgbClr val="FFDE59"/>
                </a:solidFill>
                <a:latin typeface="Century Gothic Paneuropean Bold" panose="020B0702020202020204"/>
                <a:ea typeface="Century Gothic Paneuropean Bold" panose="020B0702020202020204"/>
                <a:cs typeface="Century Gothic Paneuropean Bold" panose="020B0702020202020204"/>
                <a:sym typeface="Century Gothic Paneuropean Bold" panose="020B0702020202020204"/>
              </a:rPr>
              <a:t>Bidang Permasalahan wilayah:</a:t>
            </a:r>
            <a:endParaRPr lang="en-US" sz="2500" b="1">
              <a:solidFill>
                <a:srgbClr val="FFDE59"/>
              </a:solidFill>
              <a:latin typeface="Century Gothic Paneuropean Bold" panose="020B0702020202020204"/>
              <a:ea typeface="Century Gothic Paneuropean Bold" panose="020B0702020202020204"/>
              <a:cs typeface="Century Gothic Paneuropean Bold" panose="020B0702020202020204"/>
              <a:sym typeface="Century Gothic Paneuropean Bold" panose="020B0702020202020204"/>
            </a:endParaRPr>
          </a:p>
          <a:p>
            <a:pPr marL="496570" lvl="1" indent="-248285" algn="l">
              <a:lnSpc>
                <a:spcPts val="3220"/>
              </a:lnSpc>
              <a:buFont typeface="Arial" panose="020B0604020202020204"/>
              <a:buChar char="•"/>
            </a:pPr>
            <a:r>
              <a:rPr lang="en-US" sz="23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Perekonomian: kemampuan pengelolaan usaha, pencatatan keuangan, pengembangan kelembagaan kelompok tani, dan pemanfaatan teknologi digital pemasaran masih terbatas. </a:t>
            </a:r>
            <a:endParaRPr lang="en-US" sz="23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96570" lvl="1" indent="-248285" algn="l">
              <a:lnSpc>
                <a:spcPts val="3220"/>
              </a:lnSpc>
              <a:buFont typeface="Arial" panose="020B0604020202020204"/>
              <a:buChar char="•"/>
            </a:pPr>
            <a:r>
              <a:rPr lang="en-US" sz="23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Pertanian: rendahnya pemanfaatan limbah kulit kopi menjadi produk komersil.</a:t>
            </a:r>
            <a:endParaRPr lang="en-US" sz="23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01669" y="314325"/>
            <a:ext cx="17884661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20"/>
              </a:lnSpc>
            </a:pPr>
            <a:r>
              <a:rPr lang="en-US" sz="28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Mitra Pemerintah: Desa Weh Porak</a:t>
            </a:r>
            <a:endParaRPr lang="en-US" sz="28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  <a:p>
            <a:pPr algn="just">
              <a:lnSpc>
                <a:spcPts val="3920"/>
              </a:lnSpc>
            </a:pPr>
            <a:r>
              <a:rPr lang="en-US" sz="28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Kecamatan Pintu Rime Gayo, Bener Meriah</a:t>
            </a:r>
            <a:endParaRPr lang="en-US" sz="28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4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748982" y="9496964"/>
            <a:ext cx="790036" cy="790036"/>
          </a:xfrm>
          <a:custGeom>
            <a:avLst/>
            <a:gdLst/>
            <a:ahLst/>
            <a:cxnLst/>
            <a:rect l="l" t="t" r="r" b="b"/>
            <a:pathLst>
              <a:path w="790036" h="790036">
                <a:moveTo>
                  <a:pt x="0" y="0"/>
                </a:moveTo>
                <a:lnTo>
                  <a:pt x="790036" y="0"/>
                </a:lnTo>
                <a:lnTo>
                  <a:pt x="790036" y="790036"/>
                </a:lnTo>
                <a:lnTo>
                  <a:pt x="0" y="79003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423718"/>
          </a:xfrm>
          <a:custGeom>
            <a:avLst/>
            <a:gdLst/>
            <a:ahLst/>
            <a:cxnLst/>
            <a:rect l="l" t="t" r="r" b="b"/>
            <a:pathLst>
              <a:path w="18288000" h="1423718">
                <a:moveTo>
                  <a:pt x="0" y="0"/>
                </a:moveTo>
                <a:lnTo>
                  <a:pt x="18288000" y="0"/>
                </a:lnTo>
                <a:lnTo>
                  <a:pt x="18288000" y="1423718"/>
                </a:lnTo>
                <a:lnTo>
                  <a:pt x="0" y="14237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4000"/>
            </a:blip>
            <a:stretch>
              <a:fillRect l="-22338" r="-22338" b="-945357"/>
            </a:stretch>
          </a:blipFill>
        </p:spPr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10701743" y="685164"/>
          <a:ext cx="7272203" cy="4629151"/>
        </p:xfrm>
        <a:graphic>
          <a:graphicData uri="http://schemas.openxmlformats.org/drawingml/2006/table">
            <a:tbl>
              <a:tblPr/>
              <a:tblGrid>
                <a:gridCol w="4305361"/>
                <a:gridCol w="1576711"/>
                <a:gridCol w="1390131"/>
              </a:tblGrid>
              <a:tr h="1027633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Century Gothic Paneuropean Bold" panose="020B0702020202020204"/>
                          <a:ea typeface="Century Gothic Paneuropean Bold" panose="020B0702020202020204"/>
                          <a:cs typeface="Century Gothic Paneuropean Bold" panose="020B0702020202020204"/>
                          <a:sym typeface="Century Gothic Paneuropean Bold" panose="020B0702020202020204"/>
                        </a:rPr>
                        <a:t>Indikator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Century Gothic Paneuropean Bold" panose="020B0702020202020204"/>
                          <a:ea typeface="Century Gothic Paneuropean Bold" panose="020B0702020202020204"/>
                          <a:cs typeface="Century Gothic Paneuropean Bold" panose="020B0702020202020204"/>
                          <a:sym typeface="Century Gothic Paneuropean Bold" panose="020B0702020202020204"/>
                        </a:rPr>
                        <a:t>Sebelum 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Century Gothic Paneuropean Bold" panose="020B0702020202020204"/>
                          <a:ea typeface="Century Gothic Paneuropean Bold" panose="020B0702020202020204"/>
                          <a:cs typeface="Century Gothic Paneuropean Bold" panose="020B0702020202020204"/>
                          <a:sym typeface="Century Gothic Paneuropean Bold" panose="020B0702020202020204"/>
                        </a:rPr>
                        <a:t>Target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0506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Produksi:Kemandirian produksi &amp; penerapan teknologi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10%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90%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0506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Manajemen:Perencanaan dan pengelolaan usaha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20%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95%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0506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Pemasaran: Pemasaran digital &amp; perluasan pasar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25%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98%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5"/>
          <p:cNvSpPr txBox="1"/>
          <p:nvPr/>
        </p:nvSpPr>
        <p:spPr>
          <a:xfrm>
            <a:off x="197676" y="154304"/>
            <a:ext cx="15440564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0"/>
              </a:lnSpc>
            </a:pPr>
            <a:r>
              <a:rPr lang="en-US" sz="34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Kondisi mitra sasaran dan level keberdayaan</a:t>
            </a:r>
            <a:endParaRPr lang="en-US" sz="34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0" y="1204595"/>
            <a:ext cx="10701743" cy="3189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0" lvl="1" indent="-248285" algn="l">
              <a:lnSpc>
                <a:spcPts val="3220"/>
              </a:lnSpc>
              <a:buAutoNum type="arabicPeriod"/>
            </a:pPr>
            <a:r>
              <a:rPr lang="en-US" sz="23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Aspek Kegiatan Mitra sasaran 1:</a:t>
            </a:r>
            <a:endParaRPr lang="en-US" sz="23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96570" lvl="1" indent="-248285" algn="l">
              <a:lnSpc>
                <a:spcPts val="3220"/>
              </a:lnSpc>
              <a:buFont typeface="Arial" panose="020B0604020202020204"/>
              <a:buChar char="•"/>
            </a:pPr>
            <a:r>
              <a:rPr lang="en-US" sz="23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Aspek Produksi: Belum memiliki Teknologi Pirolizer (Pengolahan kulit biji kopi menjdai minyak nabati, Biopestisida).</a:t>
            </a:r>
            <a:endParaRPr lang="en-US" sz="23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96570" lvl="1" indent="-248285" algn="l">
              <a:lnSpc>
                <a:spcPts val="3220"/>
              </a:lnSpc>
              <a:buFont typeface="Arial" panose="020B0604020202020204"/>
              <a:buChar char="•"/>
            </a:pPr>
            <a:r>
              <a:rPr lang="en-US" sz="23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Aspek manajemen: belum mendapat pendampingan Manajemen pengelolaan Produk biopestisida dan minyak nabati</a:t>
            </a:r>
            <a:endParaRPr lang="en-US" sz="23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96570" lvl="1" indent="-248285" algn="l">
              <a:lnSpc>
                <a:spcPts val="3220"/>
              </a:lnSpc>
              <a:buFont typeface="Arial" panose="020B0604020202020204"/>
              <a:buChar char="•"/>
            </a:pPr>
            <a:r>
              <a:rPr lang="en-US" sz="23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Aspek Pemasaran: belum memiliki Katalog produk, Manfaat produk, pemasaran digital biopestisida dan minyak nabati</a:t>
            </a:r>
            <a:endParaRPr lang="en-US" sz="23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algn="l">
              <a:lnSpc>
                <a:spcPts val="322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0" y="5095875"/>
            <a:ext cx="10701743" cy="3989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0" lvl="1" indent="-248285" algn="l">
              <a:lnSpc>
                <a:spcPts val="3220"/>
              </a:lnSpc>
              <a:buAutoNum type="arabicPeriod"/>
            </a:pPr>
            <a:r>
              <a:rPr lang="en-US" sz="23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Aspek Kegiatan Mitra sasaran 2:</a:t>
            </a:r>
            <a:endParaRPr lang="en-US" sz="23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96570" lvl="1" indent="-248285" algn="l">
              <a:lnSpc>
                <a:spcPts val="3220"/>
              </a:lnSpc>
              <a:buFont typeface="Arial" panose="020B0604020202020204"/>
              <a:buChar char="•"/>
            </a:pPr>
            <a:r>
              <a:rPr lang="en-US" sz="23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Aspek sosial Kemasyarakatan: terbatasnya kapasitas pokdarwis (pemandu pelayanan, pengelolaan edu-agrowisata)</a:t>
            </a:r>
            <a:endParaRPr lang="en-US" sz="23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96570" lvl="1" indent="-248285" algn="l">
              <a:lnSpc>
                <a:spcPts val="3220"/>
              </a:lnSpc>
              <a:buFont typeface="Arial" panose="020B0604020202020204"/>
              <a:buChar char="•"/>
            </a:pPr>
            <a:r>
              <a:rPr lang="en-US" sz="23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Aspek ekonomi: belum mendapat pendampingan pengembangan model edu-agrowisata yang menghubungkan sektor wisata dengan UMKM, produk kopi, hasil olahan pertanian, dan ekonomi kreatif desa.’</a:t>
            </a:r>
            <a:endParaRPr lang="en-US" sz="23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96570" lvl="1" indent="-248285" algn="l">
              <a:lnSpc>
                <a:spcPts val="3220"/>
              </a:lnSpc>
              <a:buFont typeface="Arial" panose="020B0604020202020204"/>
              <a:buChar char="•"/>
            </a:pPr>
            <a:r>
              <a:rPr lang="en-US" sz="2300">
                <a:solidFill>
                  <a:srgbClr val="FFDE59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Aspek Kelembagaan: belum memiliki penyusunan Standar Operasional Prosedur (SOP) pengelolaan edu-agrowisata, pembagian tugas organisasi, sistem pelayanan wisata, serta mekanisme monitoring dan evaluasi</a:t>
            </a:r>
            <a:endParaRPr lang="en-US" sz="2300">
              <a:solidFill>
                <a:srgbClr val="FFDE59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444423" y="203834"/>
            <a:ext cx="6529523" cy="41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b="1">
                <a:solidFill>
                  <a:srgbClr val="FFFFFF"/>
                </a:solidFill>
                <a:latin typeface="Century Gothic Paneuropean Bold" panose="020B0702020202020204"/>
                <a:ea typeface="Century Gothic Paneuropean Bold" panose="020B0702020202020204"/>
                <a:cs typeface="Century Gothic Paneuropean Bold" panose="020B0702020202020204"/>
                <a:sym typeface="Century Gothic Paneuropean Bold" panose="020B0702020202020204"/>
              </a:rPr>
              <a:t>2.Level Keberdayaan kelompok Kopi</a:t>
            </a:r>
            <a:endParaRPr lang="en-US" sz="2500" b="1">
              <a:solidFill>
                <a:srgbClr val="FFFFFF"/>
              </a:solidFill>
              <a:latin typeface="Century Gothic Paneuropean Bold" panose="020B0702020202020204"/>
              <a:ea typeface="Century Gothic Paneuropean Bold" panose="020B0702020202020204"/>
              <a:cs typeface="Century Gothic Paneuropean Bold" panose="020B0702020202020204"/>
              <a:sym typeface="Century Gothic Paneuropean Bold" panose="020B0702020202020204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444423" y="5276214"/>
            <a:ext cx="6529523" cy="41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b="1">
                <a:solidFill>
                  <a:srgbClr val="FFFFFF"/>
                </a:solidFill>
                <a:latin typeface="Century Gothic Paneuropean Bold" panose="020B0702020202020204"/>
                <a:ea typeface="Century Gothic Paneuropean Bold" panose="020B0702020202020204"/>
                <a:cs typeface="Century Gothic Paneuropean Bold" panose="020B0702020202020204"/>
                <a:sym typeface="Century Gothic Paneuropean Bold" panose="020B0702020202020204"/>
              </a:rPr>
              <a:t>2.Level Keberdayaan Pokdarwis</a:t>
            </a:r>
            <a:endParaRPr lang="en-US" sz="2500" b="1">
              <a:solidFill>
                <a:srgbClr val="FFFFFF"/>
              </a:solidFill>
              <a:latin typeface="Century Gothic Paneuropean Bold" panose="020B0702020202020204"/>
              <a:ea typeface="Century Gothic Paneuropean Bold" panose="020B0702020202020204"/>
              <a:cs typeface="Century Gothic Paneuropean Bold" panose="020B0702020202020204"/>
              <a:sym typeface="Century Gothic Paneuropean Bold" panose="020B0702020202020204"/>
            </a:endParaRPr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10701743" y="5688965"/>
          <a:ext cx="7272203" cy="4277741"/>
        </p:xfrm>
        <a:graphic>
          <a:graphicData uri="http://schemas.openxmlformats.org/drawingml/2006/table">
            <a:tbl>
              <a:tblPr/>
              <a:tblGrid>
                <a:gridCol w="4305361"/>
                <a:gridCol w="1576711"/>
                <a:gridCol w="1390131"/>
              </a:tblGrid>
              <a:tr h="1028334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Century Gothic Paneuropean Bold" panose="020B0702020202020204"/>
                          <a:ea typeface="Century Gothic Paneuropean Bold" panose="020B0702020202020204"/>
                          <a:cs typeface="Century Gothic Paneuropean Bold" panose="020B0702020202020204"/>
                          <a:sym typeface="Century Gothic Paneuropean Bold" panose="020B0702020202020204"/>
                        </a:rPr>
                        <a:t>Indikator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Century Gothic Paneuropean Bold" panose="020B0702020202020204"/>
                          <a:ea typeface="Century Gothic Paneuropean Bold" panose="020B0702020202020204"/>
                          <a:cs typeface="Century Gothic Paneuropean Bold" panose="020B0702020202020204"/>
                          <a:sym typeface="Century Gothic Paneuropean Bold" panose="020B0702020202020204"/>
                        </a:rPr>
                        <a:t>Sebelum 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Century Gothic Paneuropean Bold" panose="020B0702020202020204"/>
                          <a:ea typeface="Century Gothic Paneuropean Bold" panose="020B0702020202020204"/>
                          <a:cs typeface="Century Gothic Paneuropean Bold" panose="020B0702020202020204"/>
                          <a:sym typeface="Century Gothic Paneuropean Bold" panose="020B0702020202020204"/>
                        </a:rPr>
                        <a:t>Target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2739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Sosial Kemasyarakatan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30</a:t>
                      </a: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%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95%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334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Ekonomi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25%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90%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334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Kelembagaan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35%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95%</a:t>
                      </a:r>
                      <a:endParaRPr lang="en-US" sz="1100"/>
                    </a:p>
                  </a:txBody>
                  <a:tcPr marL="190500" marR="190500" marT="190500" marB="19050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4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469264" y="8468264"/>
            <a:ext cx="790036" cy="790036"/>
          </a:xfrm>
          <a:custGeom>
            <a:avLst/>
            <a:gdLst/>
            <a:ahLst/>
            <a:cxnLst/>
            <a:rect l="l" t="t" r="r" b="b"/>
            <a:pathLst>
              <a:path w="790036" h="790036">
                <a:moveTo>
                  <a:pt x="0" y="0"/>
                </a:moveTo>
                <a:lnTo>
                  <a:pt x="790036" y="0"/>
                </a:lnTo>
                <a:lnTo>
                  <a:pt x="790036" y="790036"/>
                </a:lnTo>
                <a:lnTo>
                  <a:pt x="0" y="79003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1714500"/>
            <a:ext cx="18288000" cy="9029700"/>
          </a:xfrm>
          <a:custGeom>
            <a:avLst/>
            <a:gdLst/>
            <a:ahLst/>
            <a:cxnLst/>
            <a:rect l="l" t="t" r="r" b="b"/>
            <a:pathLst>
              <a:path w="18288000" h="9029700">
                <a:moveTo>
                  <a:pt x="0" y="0"/>
                </a:moveTo>
                <a:lnTo>
                  <a:pt x="18288000" y="0"/>
                </a:lnTo>
                <a:lnTo>
                  <a:pt x="18288000" y="9029700"/>
                </a:lnTo>
                <a:lnTo>
                  <a:pt x="0" y="9029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999"/>
            </a:blip>
            <a:stretch>
              <a:fillRect t="-2202" b="-1172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815478" y="5219700"/>
            <a:ext cx="7125175" cy="4838678"/>
          </a:xfrm>
          <a:custGeom>
            <a:avLst/>
            <a:gdLst/>
            <a:ahLst/>
            <a:cxnLst/>
            <a:rect l="l" t="t" r="r" b="b"/>
            <a:pathLst>
              <a:path w="7125175" h="4838678">
                <a:moveTo>
                  <a:pt x="0" y="0"/>
                </a:moveTo>
                <a:lnTo>
                  <a:pt x="7125175" y="0"/>
                </a:lnTo>
                <a:lnTo>
                  <a:pt x="7125175" y="4838678"/>
                </a:lnTo>
                <a:lnTo>
                  <a:pt x="0" y="48386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310131" y="0"/>
            <a:ext cx="6783047" cy="5219700"/>
          </a:xfrm>
          <a:custGeom>
            <a:avLst/>
            <a:gdLst/>
            <a:ahLst/>
            <a:cxnLst/>
            <a:rect l="l" t="t" r="r" b="b"/>
            <a:pathLst>
              <a:path w="6783047" h="5219700">
                <a:moveTo>
                  <a:pt x="0" y="0"/>
                </a:moveTo>
                <a:lnTo>
                  <a:pt x="6783047" y="0"/>
                </a:lnTo>
                <a:lnTo>
                  <a:pt x="6783047" y="5219700"/>
                </a:lnTo>
                <a:lnTo>
                  <a:pt x="0" y="5219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81694" y="238125"/>
            <a:ext cx="1717070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40"/>
              </a:lnSpc>
            </a:pPr>
            <a:r>
              <a:rPr lang="en-US" sz="36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Teknologi dan Inovasi yang diterapkan</a:t>
            </a:r>
            <a:endParaRPr lang="en-US" sz="36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0" y="1209675"/>
            <a:ext cx="10310131" cy="2880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Century Gothic Paneuropean Bold" panose="020B0702020202020204"/>
                <a:ea typeface="Century Gothic Paneuropean Bold" panose="020B0702020202020204"/>
                <a:cs typeface="Century Gothic Paneuropean Bold" panose="020B0702020202020204"/>
                <a:sym typeface="Century Gothic Paneuropean Bold" panose="020B0702020202020204"/>
              </a:rPr>
              <a:t>   Mitra sasaran 1, Teknologi yang diterapkan :</a:t>
            </a:r>
            <a:endParaRPr lang="en-US" sz="3000" b="1">
              <a:solidFill>
                <a:srgbClr val="FFFFFF"/>
              </a:solidFill>
              <a:latin typeface="Century Gothic Paneuropean Bold" panose="020B0702020202020204"/>
              <a:ea typeface="Century Gothic Paneuropean Bold" panose="020B0702020202020204"/>
              <a:cs typeface="Century Gothic Paneuropean Bold" panose="020B0702020202020204"/>
              <a:sym typeface="Century Gothic Paneuropean Bold" panose="020B0702020202020204"/>
            </a:endParaRPr>
          </a:p>
          <a:p>
            <a:pPr marL="582930" lvl="1" indent="-291465" algn="l">
              <a:lnSpc>
                <a:spcPts val="3780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Mesin  Teknologi Pirolizer (Pengolahan kulit biji kopi menjdai minyak nabati, Biopestisida)</a:t>
            </a:r>
            <a:endParaRPr lang="en-US" sz="27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582930" lvl="1" indent="-291465" algn="l">
              <a:lnSpc>
                <a:spcPts val="3780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Pendampingan manajemen usaha berbasis kelompok .</a:t>
            </a:r>
            <a:endParaRPr lang="en-US" sz="27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582930" lvl="1" indent="-291465" algn="l">
              <a:lnSpc>
                <a:spcPts val="3780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Pengembangan aplikasi/website pemasaran serta pelatihan branding, pengemasan, pemasaran digital</a:t>
            </a:r>
            <a:endParaRPr lang="en-US" sz="27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0" y="5172075"/>
            <a:ext cx="9220200" cy="335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Century Gothic Paneuropean Bold" panose="020B0702020202020204"/>
                <a:ea typeface="Century Gothic Paneuropean Bold" panose="020B0702020202020204"/>
                <a:cs typeface="Century Gothic Paneuropean Bold" panose="020B0702020202020204"/>
                <a:sym typeface="Century Gothic Paneuropean Bold" panose="020B0702020202020204"/>
              </a:rPr>
              <a:t>   Mitra sasaran 2, Teknologi yang diterapkan :</a:t>
            </a:r>
            <a:endParaRPr lang="en-US" sz="3000" b="1">
              <a:solidFill>
                <a:srgbClr val="FFFFFF"/>
              </a:solidFill>
              <a:latin typeface="Century Gothic Paneuropean Bold" panose="020B0702020202020204"/>
              <a:ea typeface="Century Gothic Paneuropean Bold" panose="020B0702020202020204"/>
              <a:cs typeface="Century Gothic Paneuropean Bold" panose="020B0702020202020204"/>
              <a:sym typeface="Century Gothic Paneuropean Bold" panose="020B0702020202020204"/>
            </a:endParaRPr>
          </a:p>
          <a:p>
            <a:pPr marL="582930" lvl="1" indent="-291465" algn="l">
              <a:lnSpc>
                <a:spcPts val="3780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Pendampingan peningkatan kapasitas kelompok sadar wisata(pelatihan)</a:t>
            </a:r>
            <a:endParaRPr lang="en-US" sz="27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582930" lvl="1" indent="-291465" algn="l">
              <a:lnSpc>
                <a:spcPts val="3780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Pengembangan website edu-agrowisata </a:t>
            </a:r>
            <a:endParaRPr lang="en-US" sz="27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582930" lvl="1" indent="-291465" algn="l">
              <a:lnSpc>
                <a:spcPts val="3780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Penyusunan Standar Operasional Prosedur (SOP) pengelolaan edu-agrowisata dan penguatan tata kelola kelembagaan Pokdarwis</a:t>
            </a:r>
            <a:endParaRPr lang="en-US" sz="27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4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596452" y="949761"/>
            <a:ext cx="662848" cy="157878"/>
          </a:xfrm>
          <a:custGeom>
            <a:avLst/>
            <a:gdLst/>
            <a:ahLst/>
            <a:cxnLst/>
            <a:rect l="l" t="t" r="r" b="b"/>
            <a:pathLst>
              <a:path w="662848" h="157878">
                <a:moveTo>
                  <a:pt x="0" y="0"/>
                </a:moveTo>
                <a:lnTo>
                  <a:pt x="662848" y="0"/>
                </a:lnTo>
                <a:lnTo>
                  <a:pt x="662848" y="157878"/>
                </a:lnTo>
                <a:lnTo>
                  <a:pt x="0" y="15787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497964" y="9258300"/>
            <a:ext cx="790036" cy="790036"/>
          </a:xfrm>
          <a:custGeom>
            <a:avLst/>
            <a:gdLst/>
            <a:ahLst/>
            <a:cxnLst/>
            <a:rect l="l" t="t" r="r" b="b"/>
            <a:pathLst>
              <a:path w="790036" h="790036">
                <a:moveTo>
                  <a:pt x="0" y="0"/>
                </a:moveTo>
                <a:lnTo>
                  <a:pt x="790036" y="0"/>
                </a:lnTo>
                <a:lnTo>
                  <a:pt x="790036" y="790036"/>
                </a:lnTo>
                <a:lnTo>
                  <a:pt x="0" y="7900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18288000" cy="1107639"/>
          </a:xfrm>
          <a:custGeom>
            <a:avLst/>
            <a:gdLst/>
            <a:ahLst/>
            <a:cxnLst/>
            <a:rect l="l" t="t" r="r" b="b"/>
            <a:pathLst>
              <a:path w="18288000" h="1107639">
                <a:moveTo>
                  <a:pt x="0" y="0"/>
                </a:moveTo>
                <a:lnTo>
                  <a:pt x="18288000" y="0"/>
                </a:lnTo>
                <a:lnTo>
                  <a:pt x="18288000" y="1107639"/>
                </a:lnTo>
                <a:lnTo>
                  <a:pt x="0" y="11076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1999"/>
            </a:blip>
            <a:stretch>
              <a:fillRect t="-393060" b="-435671"/>
            </a:stretch>
          </a:blipFill>
        </p:spPr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688316" y="1107639"/>
          <a:ext cx="16911369" cy="8545680"/>
        </p:xfrm>
        <a:graphic>
          <a:graphicData uri="http://schemas.openxmlformats.org/drawingml/2006/table">
            <a:tbl>
              <a:tblPr/>
              <a:tblGrid>
                <a:gridCol w="1629271"/>
                <a:gridCol w="9323375"/>
                <a:gridCol w="5958723"/>
              </a:tblGrid>
              <a:tr h="698439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Century Gothic Paneuropean Bold" panose="020B0702020202020204"/>
                          <a:ea typeface="Century Gothic Paneuropean Bold" panose="020B0702020202020204"/>
                          <a:cs typeface="Century Gothic Paneuropean Bold" panose="020B0702020202020204"/>
                          <a:sym typeface="Century Gothic Paneuropean Bold" panose="020B0702020202020204"/>
                        </a:rPr>
                        <a:t>NO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Century Gothic Paneuropean Bold" panose="020B0702020202020204"/>
                          <a:ea typeface="Century Gothic Paneuropean Bold" panose="020B0702020202020204"/>
                          <a:cs typeface="Century Gothic Paneuropean Bold" panose="020B0702020202020204"/>
                          <a:sym typeface="Century Gothic Paneuropean Bold" panose="020B0702020202020204"/>
                        </a:rPr>
                        <a:t>KEGIATAN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Century Gothic Paneuropean Bold" panose="020B0702020202020204"/>
                          <a:ea typeface="Century Gothic Paneuropean Bold" panose="020B0702020202020204"/>
                          <a:cs typeface="Century Gothic Paneuropean Bold" panose="020B0702020202020204"/>
                          <a:sym typeface="Century Gothic Paneuropean Bold" panose="020B0702020202020204"/>
                        </a:rPr>
                        <a:t>JADWAL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439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1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660"/>
                        </a:lnSpc>
                        <a:defRPr/>
                      </a:pPr>
                      <a:r>
                        <a:rPr lang="en-US" sz="19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Sosialisasi : Pemanfaaatan Limbah kulit kopi menjdai produkkomersil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01 September 2026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439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2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Pelatihan: Edu-Agrowisata kopi gayo weh porak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02 September 2026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0657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3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Serah terima Teknologi &amp; Penerapan teknologi: Rotary washing, Alat dan komponen Pirolizer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5-6 Oktober 2026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439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4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Simulasi Teknologi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7 Oktober 2026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439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5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Pelatihan Pembuatan Produk Minyak nabati, Biopestisida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8-11 Oktober 2026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439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6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P</a:t>
                      </a: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elatihan Manajemen website produk minyak nabati, dan biopestisida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02 November 2026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439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7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Penerapan teknologi dan komponen Edu-Agrowisata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03  Novemeber 2026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0657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8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P</a:t>
                      </a: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elatihan pengemabnagan Website Edu-Agrowisata Kopi gayo weh porak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04 November 2026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439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9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Penyusunan SOP, Modul Edu-agro wisata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6</a:t>
                      </a: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 oktober-6 november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439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10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Luaran,M</a:t>
                      </a: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onitoring dan Evaluasi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16 November 2026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415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11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P</a:t>
                      </a: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ublikasi Luaran, Keberlanjuutan Program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17 Nov-01 Des 2026</a:t>
                      </a:r>
                      <a:endParaRPr lang="en-US" sz="1100"/>
                    </a:p>
                  </a:txBody>
                  <a:tcPr marL="28575" marR="28575" marT="28575" marB="28575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633682" y="438150"/>
            <a:ext cx="17145000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0"/>
              </a:lnSpc>
            </a:pPr>
            <a:r>
              <a:rPr lang="en-US" sz="34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Rencana Kegiatan Pemberdayaan dan jadwal pelaksanaan</a:t>
            </a:r>
            <a:endParaRPr lang="en-US" sz="34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4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526179" y="1301115"/>
            <a:ext cx="17190321" cy="8604885"/>
            <a:chOff x="0" y="0"/>
            <a:chExt cx="4527492" cy="22663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7492" cy="2266307"/>
            </a:xfrm>
            <a:custGeom>
              <a:avLst/>
              <a:gdLst/>
              <a:ahLst/>
              <a:cxnLst/>
              <a:rect l="l" t="t" r="r" b="b"/>
              <a:pathLst>
                <a:path w="4527492" h="2266307">
                  <a:moveTo>
                    <a:pt x="0" y="0"/>
                  </a:moveTo>
                  <a:lnTo>
                    <a:pt x="4527492" y="0"/>
                  </a:lnTo>
                  <a:lnTo>
                    <a:pt x="4527492" y="2266307"/>
                  </a:lnTo>
                  <a:lnTo>
                    <a:pt x="0" y="2266307"/>
                  </a:lnTo>
                  <a:close/>
                </a:path>
              </a:pathLst>
            </a:custGeom>
            <a:solidFill>
              <a:srgbClr val="0D2440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27492" cy="2304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5" name="Freeform 5"/>
          <p:cNvSpPr/>
          <p:nvPr/>
        </p:nvSpPr>
        <p:spPr>
          <a:xfrm>
            <a:off x="8748982" y="8863282"/>
            <a:ext cx="790036" cy="790036"/>
          </a:xfrm>
          <a:custGeom>
            <a:avLst/>
            <a:gdLst/>
            <a:ahLst/>
            <a:cxnLst/>
            <a:rect l="l" t="t" r="r" b="b"/>
            <a:pathLst>
              <a:path w="790036" h="790036">
                <a:moveTo>
                  <a:pt x="0" y="0"/>
                </a:moveTo>
                <a:lnTo>
                  <a:pt x="790036" y="0"/>
                </a:lnTo>
                <a:lnTo>
                  <a:pt x="790036" y="790036"/>
                </a:lnTo>
                <a:lnTo>
                  <a:pt x="0" y="79003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0"/>
            <a:ext cx="18258618" cy="1682750"/>
          </a:xfrm>
          <a:custGeom>
            <a:avLst/>
            <a:gdLst/>
            <a:ahLst/>
            <a:cxnLst/>
            <a:rect l="l" t="t" r="r" b="b"/>
            <a:pathLst>
              <a:path w="18258618" h="1682750">
                <a:moveTo>
                  <a:pt x="0" y="0"/>
                </a:moveTo>
                <a:lnTo>
                  <a:pt x="18258618" y="0"/>
                </a:lnTo>
                <a:lnTo>
                  <a:pt x="18258618" y="1682750"/>
                </a:lnTo>
                <a:lnTo>
                  <a:pt x="0" y="16827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4000"/>
            </a:blip>
            <a:stretch>
              <a:fillRect t="-204410" b="-305928"/>
            </a:stretch>
          </a:blipFill>
        </p:spPr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1028700" y="1682750"/>
          <a:ext cx="15831887" cy="8427944"/>
        </p:xfrm>
        <a:graphic>
          <a:graphicData uri="http://schemas.openxmlformats.org/drawingml/2006/table">
            <a:tbl>
              <a:tblPr/>
              <a:tblGrid>
                <a:gridCol w="9015485"/>
                <a:gridCol w="3469844"/>
                <a:gridCol w="3346558"/>
              </a:tblGrid>
              <a:tr h="851152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Century Gothic Paneuropean Bold" panose="020B0702020202020204"/>
                          <a:ea typeface="Century Gothic Paneuropean Bold" panose="020B0702020202020204"/>
                          <a:cs typeface="Century Gothic Paneuropean Bold" panose="020B0702020202020204"/>
                          <a:sym typeface="Century Gothic Paneuropean Bold" panose="020B0702020202020204"/>
                        </a:rPr>
                        <a:t>KEGIATAN PENDAMPINGAN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Century Gothic Paneuropean Bold" panose="020B0702020202020204"/>
                          <a:ea typeface="Century Gothic Paneuropean Bold" panose="020B0702020202020204"/>
                          <a:cs typeface="Century Gothic Paneuropean Bold" panose="020B0702020202020204"/>
                          <a:sym typeface="Century Gothic Paneuropean Bold" panose="020B0702020202020204"/>
                        </a:rPr>
                        <a:t>JADWAL (2026)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Century Gothic Paneuropean Bold" panose="020B0702020202020204"/>
                          <a:ea typeface="Century Gothic Paneuropean Bold" panose="020B0702020202020204"/>
                          <a:cs typeface="Century Gothic Paneuropean Bold" panose="020B0702020202020204"/>
                          <a:sym typeface="Century Gothic Paneuropean Bold" panose="020B0702020202020204"/>
                        </a:rPr>
                        <a:t>METODE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4667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Perancangan teknologi yang diimplementasikan, sosialisasi penerapan teknologi dan inovasi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September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Luring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4667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Pelatihan implementasi teknologi dan inovasi ( instalasi, mengoperasikan dan memelihara Pirolizer)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Oktober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Luring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4667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Pelatihan implementasi teknologi Website Edu-agrowisata (Pelelehan sampah plastik)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Oktober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Luring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152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Implementasi teknologi dan inovasi Pirolizer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Oktober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Luring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152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Implementasi teknologi dan inovasi Edu-agrowisata SOP,Modul, 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N</a:t>
                      </a: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ovember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Luring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4667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Penyerahan teknologi dan inovasi kepada mitra 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November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Luring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4667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Pendampingan dan evaluasi, monitoring kegiatan produksi dan pemasaran produk 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November</a:t>
                      </a:r>
                      <a:endParaRPr lang="en-US" sz="1100"/>
                    </a:p>
                    <a:p>
                      <a:pPr algn="ctr">
                        <a:lnSpc>
                          <a:spcPts val="2800"/>
                        </a:lnSpc>
                      </a:pPr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Luring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152"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Publikasi Luaran. laporan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November-Desember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rtlCol="0"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latin typeface="Century Gothic Paneuropean" panose="020B0502020202020204"/>
                          <a:ea typeface="Century Gothic Paneuropean" panose="020B0502020202020204"/>
                          <a:cs typeface="Century Gothic Paneuropean" panose="020B0502020202020204"/>
                          <a:sym typeface="Century Gothic Paneuropean" panose="020B0502020202020204"/>
                        </a:rPr>
                        <a:t>Daring</a:t>
                      </a:r>
                      <a:endParaRPr lang="en-US" sz="1100"/>
                    </a:p>
                  </a:txBody>
                  <a:tcPr marL="95250" marR="95250" marT="95250" marB="95250" anchor="t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8"/>
          <p:cNvSpPr txBox="1"/>
          <p:nvPr/>
        </p:nvSpPr>
        <p:spPr>
          <a:xfrm>
            <a:off x="792879" y="546100"/>
            <a:ext cx="16466421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Rencana pendampingan oleh tim pendamping kepada tim pelaksana dan jadwal</a:t>
            </a:r>
            <a:endParaRPr lang="en-US" sz="30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4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28700" y="425450"/>
            <a:ext cx="16230600" cy="11196809"/>
            <a:chOff x="0" y="0"/>
            <a:chExt cx="4274726" cy="294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948954"/>
            </a:xfrm>
            <a:custGeom>
              <a:avLst/>
              <a:gdLst/>
              <a:ahLst/>
              <a:cxnLst/>
              <a:rect l="l" t="t" r="r" b="b"/>
              <a:pathLst>
                <a:path w="4274726" h="2948954">
                  <a:moveTo>
                    <a:pt x="0" y="0"/>
                  </a:moveTo>
                  <a:lnTo>
                    <a:pt x="4274726" y="0"/>
                  </a:lnTo>
                  <a:lnTo>
                    <a:pt x="4274726" y="2948954"/>
                  </a:lnTo>
                  <a:lnTo>
                    <a:pt x="0" y="2948954"/>
                  </a:lnTo>
                  <a:close/>
                </a:path>
              </a:pathLst>
            </a:custGeom>
            <a:solidFill>
              <a:srgbClr val="0D2440">
                <a:alpha val="6980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9870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id="5" name="Freeform 5"/>
          <p:cNvSpPr/>
          <p:nvPr/>
        </p:nvSpPr>
        <p:spPr>
          <a:xfrm>
            <a:off x="16596452" y="9258300"/>
            <a:ext cx="662848" cy="157878"/>
          </a:xfrm>
          <a:custGeom>
            <a:avLst/>
            <a:gdLst/>
            <a:ahLst/>
            <a:cxnLst/>
            <a:rect l="l" t="t" r="r" b="b"/>
            <a:pathLst>
              <a:path w="662848" h="157878">
                <a:moveTo>
                  <a:pt x="0" y="0"/>
                </a:moveTo>
                <a:lnTo>
                  <a:pt x="662848" y="0"/>
                </a:lnTo>
                <a:lnTo>
                  <a:pt x="662848" y="157878"/>
                </a:lnTo>
                <a:lnTo>
                  <a:pt x="0" y="15787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0">
            <a:off x="792442" y="2495882"/>
            <a:ext cx="812132" cy="81213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id="9" name="Group 9"/>
          <p:cNvGrpSpPr/>
          <p:nvPr/>
        </p:nvGrpSpPr>
        <p:grpSpPr>
          <a:xfrm rot="0">
            <a:off x="792442" y="4407120"/>
            <a:ext cx="812132" cy="81213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id="12" name="Group 12"/>
          <p:cNvGrpSpPr/>
          <p:nvPr/>
        </p:nvGrpSpPr>
        <p:grpSpPr>
          <a:xfrm rot="0">
            <a:off x="792442" y="6318359"/>
            <a:ext cx="812132" cy="812132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792442" y="8229597"/>
            <a:ext cx="812132" cy="81213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id="18" name="Freeform 1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677036" y="406400"/>
            <a:ext cx="16620820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r>
              <a:rPr lang="en-US" sz="30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Luaran, Kebermanfaatan, Luaran Wajib </a:t>
            </a:r>
            <a:endParaRPr lang="en-US" sz="30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013031" y="2448257"/>
            <a:ext cx="7130969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Mitra sasaran 1</a:t>
            </a:r>
            <a:endParaRPr lang="en-US" sz="23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013031" y="5825417"/>
            <a:ext cx="7130969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Mitra sasaran 2</a:t>
            </a:r>
            <a:endParaRPr lang="en-US" sz="23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412501" y="894575"/>
            <a:ext cx="15515375" cy="1353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b="1">
                <a:solidFill>
                  <a:srgbClr val="FFDE59"/>
                </a:solidFill>
                <a:latin typeface="Century Gothic Paneuropean Bold" panose="020B0702020202020204"/>
                <a:ea typeface="Century Gothic Paneuropean Bold" panose="020B0702020202020204"/>
                <a:cs typeface="Century Gothic Paneuropean Bold" panose="020B0702020202020204"/>
                <a:sym typeface="Century Gothic Paneuropean Bold" panose="020B0702020202020204"/>
              </a:rPr>
              <a:t>LUARAN WAJIB: Artikel Terbit di Jurnal Nasional, Vidio Kegiatan terbit di link Youtube Institusi, Kegiatan Program terbit di media massa Nasional, Poster Program Kosabangsa tercetak 60cm-160 cm</a:t>
            </a:r>
            <a:endParaRPr lang="en-US" sz="2600" b="1">
              <a:solidFill>
                <a:srgbClr val="FFDE59"/>
              </a:solidFill>
              <a:latin typeface="Century Gothic Paneuropean Bold" panose="020B0702020202020204"/>
              <a:ea typeface="Century Gothic Paneuropean Bold" panose="020B0702020202020204"/>
              <a:cs typeface="Century Gothic Paneuropean Bold" panose="020B0702020202020204"/>
              <a:sym typeface="Century Gothic Paneuropean Bold" panose="020B0702020202020204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013031" y="3209217"/>
            <a:ext cx="7130969" cy="198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LUARAN:</a:t>
            </a:r>
            <a:endParaRPr lang="en-US" sz="23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96570" lvl="1" indent="-248285" algn="l">
              <a:lnSpc>
                <a:spcPts val="3220"/>
              </a:lnSpc>
              <a:buFont typeface="Arial" panose="020B0604020202020204"/>
              <a:buChar char="•"/>
            </a:pPr>
            <a:r>
              <a:rPr lang="en-US" sz="23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TTG TEKNOLOGI PIROLIZER DAN KOMPONENNYA</a:t>
            </a:r>
            <a:endParaRPr lang="en-US" sz="23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96570" lvl="1" indent="-248285" algn="l">
              <a:lnSpc>
                <a:spcPts val="3220"/>
              </a:lnSpc>
              <a:buFont typeface="Arial" panose="020B0604020202020204"/>
              <a:buChar char="•"/>
            </a:pPr>
            <a:r>
              <a:rPr lang="en-US" sz="23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WEBSITE MANAJEMEN USAHA DAN PEMASARAN</a:t>
            </a:r>
            <a:endParaRPr lang="en-US" sz="23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96570" lvl="1" indent="-248285" algn="l">
              <a:lnSpc>
                <a:spcPts val="3220"/>
              </a:lnSpc>
              <a:buFont typeface="Arial" panose="020B0604020202020204"/>
              <a:buChar char="•"/>
            </a:pPr>
            <a:r>
              <a:rPr lang="en-US" sz="23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SOSIALISASI DAN PELATIHAN</a:t>
            </a:r>
            <a:endParaRPr lang="en-US" sz="23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013031" y="6270734"/>
            <a:ext cx="7130969" cy="194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LUARAN:</a:t>
            </a:r>
            <a:endParaRPr lang="en-US" sz="22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74980" lvl="1" indent="-237490" algn="l">
              <a:lnSpc>
                <a:spcPts val="3080"/>
              </a:lnSpc>
              <a:buFont typeface="Arial" panose="020B0604020202020204"/>
              <a:buChar char="•"/>
            </a:pPr>
            <a:r>
              <a:rPr lang="en-US" sz="22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PEMODELAN EDU-AGROWISATA POTENSI LOKAL WEH PORAK</a:t>
            </a:r>
            <a:endParaRPr lang="en-US" sz="22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74980" lvl="1" indent="-237490" algn="l">
              <a:lnSpc>
                <a:spcPts val="3080"/>
              </a:lnSpc>
              <a:buFont typeface="Arial" panose="020B0604020202020204"/>
              <a:buChar char="•"/>
            </a:pPr>
            <a:r>
              <a:rPr lang="en-US" sz="22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WEBSITE MANAJEMEN USAHA DAN PEMASARAN</a:t>
            </a:r>
            <a:endParaRPr lang="en-US" sz="22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74980" lvl="1" indent="-237490" algn="l">
              <a:lnSpc>
                <a:spcPts val="3080"/>
              </a:lnSpc>
              <a:buFont typeface="Arial" panose="020B0604020202020204"/>
              <a:buChar char="•"/>
            </a:pPr>
            <a:r>
              <a:rPr lang="en-US" sz="22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SOSIALISASI DAN PELATIHAN</a:t>
            </a:r>
            <a:endParaRPr lang="en-US" sz="22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553575" y="3091799"/>
            <a:ext cx="7130969" cy="2334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KEBERMANFAATAN:</a:t>
            </a:r>
            <a:endParaRPr lang="en-US" sz="22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74980" lvl="1" indent="-237490" algn="l">
              <a:lnSpc>
                <a:spcPts val="3080"/>
              </a:lnSpc>
              <a:buFont typeface="Arial" panose="020B0604020202020204"/>
              <a:buChar char="•"/>
            </a:pPr>
            <a:r>
              <a:rPr lang="en-US" sz="22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PRODUKSI DIVERSIFIKASI PRODUK LIMBAH KULIT KOPI : MINYAK NABATI, BIOPESTIDA</a:t>
            </a:r>
            <a:endParaRPr lang="en-US" sz="22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74980" lvl="1" indent="-237490" algn="l">
              <a:lnSpc>
                <a:spcPts val="3080"/>
              </a:lnSpc>
              <a:buFont typeface="Arial" panose="020B0604020202020204"/>
              <a:buChar char="•"/>
            </a:pPr>
            <a:r>
              <a:rPr lang="en-US" sz="22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MENINGKATKAN MANAJEMEN  PEMASARAN  DIGITAL PERLUASAN PRODUK</a:t>
            </a:r>
            <a:endParaRPr lang="en-US" sz="22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74980" lvl="1" indent="-237490" algn="l">
              <a:lnSpc>
                <a:spcPts val="3080"/>
              </a:lnSpc>
              <a:buFont typeface="Arial" panose="020B0604020202020204"/>
              <a:buChar char="•"/>
            </a:pPr>
            <a:r>
              <a:rPr lang="en-US" sz="22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PENINGAKATAN KAPASITAS KELOMPOK</a:t>
            </a:r>
            <a:endParaRPr lang="en-US" sz="22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553575" y="6134493"/>
            <a:ext cx="7130969" cy="194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KEBERMANFAATAN:</a:t>
            </a:r>
            <a:endParaRPr lang="en-US" sz="22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74980" lvl="1" indent="-237490" algn="l">
              <a:lnSpc>
                <a:spcPts val="3080"/>
              </a:lnSpc>
              <a:buFont typeface="Arial" panose="020B0604020202020204"/>
              <a:buChar char="•"/>
            </a:pPr>
            <a:r>
              <a:rPr lang="en-US" sz="22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PRODUK MODEL EDU-AGROWISATA</a:t>
            </a:r>
            <a:endParaRPr lang="en-US" sz="22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74980" lvl="1" indent="-237490" algn="l">
              <a:lnSpc>
                <a:spcPts val="3080"/>
              </a:lnSpc>
              <a:buFont typeface="Arial" panose="020B0604020202020204"/>
              <a:buChar char="•"/>
            </a:pPr>
            <a:r>
              <a:rPr lang="en-US" sz="22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MENINGKATKAN MANAJEMEN  PEMASARAN  DIGITAL PERLUASAN PRODUK</a:t>
            </a:r>
            <a:endParaRPr lang="en-US" sz="22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  <a:p>
            <a:pPr marL="474980" lvl="1" indent="-237490" algn="l">
              <a:lnSpc>
                <a:spcPts val="3080"/>
              </a:lnSpc>
              <a:buFont typeface="Arial" panose="020B0604020202020204"/>
              <a:buChar char="•"/>
            </a:pPr>
            <a:r>
              <a:rPr lang="en-US" sz="2200">
                <a:solidFill>
                  <a:srgbClr val="FFFFFF"/>
                </a:solidFill>
                <a:latin typeface="Century Gothic Paneuropean" panose="020B0502020202020204"/>
                <a:ea typeface="Century Gothic Paneuropean" panose="020B0502020202020204"/>
                <a:cs typeface="Century Gothic Paneuropean" panose="020B0502020202020204"/>
                <a:sym typeface="Century Gothic Paneuropean" panose="020B0502020202020204"/>
              </a:rPr>
              <a:t>PENINGAKATAN KAPASITAS KELOMPOK</a:t>
            </a:r>
            <a:endParaRPr lang="en-US" sz="2200">
              <a:solidFill>
                <a:srgbClr val="FFFFFF"/>
              </a:solidFill>
              <a:latin typeface="Century Gothic Paneuropean" panose="020B0502020202020204"/>
              <a:ea typeface="Century Gothic Paneuropean" panose="020B0502020202020204"/>
              <a:cs typeface="Century Gothic Paneuropean" panose="020B0502020202020204"/>
              <a:sym typeface="Century Gothic Paneuropean" panose="020B0502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5587</Words>
  <Application>WPS Presentation</Application>
  <PresentationFormat>On-screen Show (4:3)</PresentationFormat>
  <Paragraphs>272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SimSun</vt:lpstr>
      <vt:lpstr>Wingdings</vt:lpstr>
      <vt:lpstr>League Spartan</vt:lpstr>
      <vt:lpstr>Century Gothic Paneuropean</vt:lpstr>
      <vt:lpstr>Arial</vt:lpstr>
      <vt:lpstr>Century Gothic Paneuropean Bold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Navy Modern Nature Presentation</dc:title>
  <dc:creator/>
  <cp:lastModifiedBy>DELL</cp:lastModifiedBy>
  <cp:revision>3</cp:revision>
  <dcterms:created xsi:type="dcterms:W3CDTF">2006-08-16T00:00:00Z</dcterms:created>
  <dcterms:modified xsi:type="dcterms:W3CDTF">2026-08-20T16:20:44Z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EC6BCBAB5B5946A5960FA5F8242F613B_12</vt:lpwstr>
  </property>
  <property fmtid="{D5CDD505-2E9C-101B-9397-08002B2CF9AE}" pid="3" name="KSOProductBuildVer">
    <vt:lpwstr>1033-12.1.0.28032</vt:lpwstr>
  </property>
</Properties>
</file>