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7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42" y="97104"/>
            <a:ext cx="4134357" cy="3331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492488"/>
            <a:ext cx="3349751" cy="14113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73880" y="0"/>
            <a:ext cx="781812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6644" y="6338703"/>
            <a:ext cx="21966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383669" y="6338703"/>
            <a:ext cx="1392578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776247" y="6342301"/>
            <a:ext cx="42920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7847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709862"/>
            <a:ext cx="10963656" cy="45137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48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888410" cy="284556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888410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7424272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343955"/>
            <a:ext cx="210048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67853" y="6343955"/>
            <a:ext cx="14751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066" y="6343955"/>
            <a:ext cx="42920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344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7" y="1143000"/>
            <a:ext cx="8683753" cy="309514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0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7" y="4498848"/>
            <a:ext cx="6881457" cy="101498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1509" y="6343955"/>
            <a:ext cx="2875064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207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AC53C90-8C33-0C80-CBD4-B3BEE604E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58" y="1869103"/>
            <a:ext cx="9337042" cy="4906929"/>
          </a:xfrm>
        </p:spPr>
        <p:txBody>
          <a:bodyPr>
            <a:normAutofit/>
          </a:bodyPr>
          <a:lstStyle>
            <a:lvl1pPr>
              <a:defRPr sz="7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137388"/>
            <a:ext cx="28054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137388"/>
            <a:ext cx="2202644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137388"/>
            <a:ext cx="42920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383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111" y="105196"/>
            <a:ext cx="9023561" cy="2113392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1800"/>
            </a:lvl1pPr>
            <a:lvl2pPr marL="685800" indent="-4572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687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1011" y="73742"/>
            <a:ext cx="6863496" cy="2220726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D26684C-23E4-F6A1-5A03-70AE7BEA72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4565591" cy="6858000"/>
          </a:xfrm>
          <a:custGeom>
            <a:avLst/>
            <a:gdLst>
              <a:gd name="connsiteX0" fmla="*/ 0 w 4565591"/>
              <a:gd name="connsiteY0" fmla="*/ 0 h 6858000"/>
              <a:gd name="connsiteX1" fmla="*/ 4565591 w 4565591"/>
              <a:gd name="connsiteY1" fmla="*/ 0 h 6858000"/>
              <a:gd name="connsiteX2" fmla="*/ 4565591 w 4565591"/>
              <a:gd name="connsiteY2" fmla="*/ 6858000 h 6858000"/>
              <a:gd name="connsiteX3" fmla="*/ 0 w 45655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5591" h="6858000">
                <a:moveTo>
                  <a:pt x="0" y="0"/>
                </a:moveTo>
                <a:lnTo>
                  <a:pt x="4565591" y="0"/>
                </a:lnTo>
                <a:lnTo>
                  <a:pt x="4565591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88000" y="2726267"/>
            <a:ext cx="5916507" cy="3436789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8000" y="6343955"/>
            <a:ext cx="298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35886" y="6343955"/>
            <a:ext cx="1553108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297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1388700"/>
            <a:ext cx="3923455" cy="408358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6011" y="1389134"/>
            <a:ext cx="6045390" cy="40835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360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707549"/>
            <a:ext cx="3349754" cy="272145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48200" y="708184"/>
            <a:ext cx="6928103" cy="55148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17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6011" y="612648"/>
            <a:ext cx="6426389" cy="1143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F6718FE-EF5C-5023-A98D-91BFEF2C033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560454" cy="6858000"/>
          </a:xfrm>
          <a:custGeom>
            <a:avLst/>
            <a:gdLst>
              <a:gd name="connsiteX0" fmla="*/ 0 w 4560454"/>
              <a:gd name="connsiteY0" fmla="*/ 0 h 6858000"/>
              <a:gd name="connsiteX1" fmla="*/ 4560454 w 4560454"/>
              <a:gd name="connsiteY1" fmla="*/ 0 h 6858000"/>
              <a:gd name="connsiteX2" fmla="*/ 4560454 w 4560454"/>
              <a:gd name="connsiteY2" fmla="*/ 6858000 h 6858000"/>
              <a:gd name="connsiteX3" fmla="*/ 0 w 4560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0454" h="6858000">
                <a:moveTo>
                  <a:pt x="0" y="0"/>
                </a:moveTo>
                <a:lnTo>
                  <a:pt x="4560454" y="0"/>
                </a:lnTo>
                <a:lnTo>
                  <a:pt x="4560454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7368" y="1978488"/>
            <a:ext cx="6418935" cy="42855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56010" y="6343955"/>
            <a:ext cx="336490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030713" y="6343955"/>
            <a:ext cx="2060808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809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168" y="474177"/>
            <a:ext cx="6950232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32168" y="1627632"/>
            <a:ext cx="6950232" cy="46862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32168" y="6343955"/>
            <a:ext cx="342290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945699" y="6343955"/>
            <a:ext cx="2150873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057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475488"/>
            <a:ext cx="6858000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627632"/>
            <a:ext cx="6858000" cy="45353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6870"/>
            <a:ext cx="28054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115853" y="6346870"/>
            <a:ext cx="2925587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346870"/>
            <a:ext cx="42920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41850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20623"/>
            <a:ext cx="4494189" cy="132588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1975104"/>
            <a:ext cx="4494063" cy="41569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776" y="6343955"/>
            <a:ext cx="2098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13651" y="6343955"/>
            <a:ext cx="1573037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96658" y="6343955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8" y="0"/>
            <a:ext cx="653307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60443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7" y="429768"/>
            <a:ext cx="3657600" cy="166722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823" y="2315569"/>
            <a:ext cx="3657600" cy="3814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5697" y="6343955"/>
            <a:ext cx="16373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703447" y="6343955"/>
            <a:ext cx="949766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653213" y="6343955"/>
            <a:ext cx="42920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95088" y="0"/>
            <a:ext cx="729691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09548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8061" y="929554"/>
            <a:ext cx="2699254" cy="1858941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89055" y="3011335"/>
            <a:ext cx="2693346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88061" y="6343955"/>
            <a:ext cx="140446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92522" y="6343955"/>
            <a:ext cx="85457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808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4162318"/>
            <a:ext cx="3044954" cy="189280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22370" y="4162318"/>
            <a:ext cx="7460029" cy="20915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172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559341"/>
            <a:ext cx="10969753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912398"/>
            <a:ext cx="4637269" cy="42076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3955"/>
            <a:ext cx="26429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C8422D5-19BC-1CA0-FD0B-D86260BAA32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737221" y="1912938"/>
            <a:ext cx="5741992" cy="422433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86595" y="6343955"/>
            <a:ext cx="1449697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6293" y="6343955"/>
            <a:ext cx="44306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9351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06802"/>
            <a:ext cx="4672584" cy="126948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0468" y="2173850"/>
            <a:ext cx="4564763" cy="3963682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05563" y="732155"/>
            <a:ext cx="5676838" cy="54053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057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4893733"/>
            <a:ext cx="9762068" cy="1059806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26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484094"/>
            <a:ext cx="10543032" cy="4536141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236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264" y="42335"/>
            <a:ext cx="11517039" cy="6172200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8000" b="1"/>
            </a:lvl1pPr>
            <a:lvl2pPr marL="228600" indent="0">
              <a:lnSpc>
                <a:spcPct val="90000"/>
              </a:lnSpc>
              <a:buNone/>
              <a:defRPr sz="7200" b="1"/>
            </a:lvl2pPr>
            <a:lvl3pPr marL="457200" indent="0">
              <a:lnSpc>
                <a:spcPct val="90000"/>
              </a:lnSpc>
              <a:buNone/>
              <a:defRPr sz="66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54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1294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5029200"/>
            <a:ext cx="9198864" cy="640080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 spc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188720"/>
            <a:ext cx="9198864" cy="333248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80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593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2064"/>
            <a:ext cx="10741152" cy="96926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7D5A5-84C3-7EDE-A8EB-2DE057DE46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2775" y="1825625"/>
            <a:ext cx="507492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54150AE-A7C6-D328-35D7-F5B840930E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8563" y="1825625"/>
            <a:ext cx="507523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9039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12064"/>
            <a:ext cx="10745788" cy="96926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09600" y="2387600"/>
            <a:ext cx="5075238" cy="3786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0468" y="1685735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832" y="2387600"/>
            <a:ext cx="5075556" cy="3786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8378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2064"/>
            <a:ext cx="10963656" cy="96926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41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5914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" y="89808"/>
            <a:ext cx="11462003" cy="2514600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118757"/>
            <a:ext cx="10963528" cy="26207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2215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627318"/>
            <a:ext cx="8430767" cy="1842020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3622674"/>
            <a:ext cx="8430639" cy="160800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3569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4649"/>
            <a:ext cx="10963655" cy="9723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09862"/>
            <a:ext cx="10963656" cy="4513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335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  <p:sldLayoutId id="2147483710" r:id="rId21"/>
    <p:sldLayoutId id="2147483711" r:id="rId22"/>
    <p:sldLayoutId id="2147483712" r:id="rId23"/>
    <p:sldLayoutId id="2147483713" r:id="rId24"/>
    <p:sldLayoutId id="2147483714" r:id="rId25"/>
    <p:sldLayoutId id="2147483715" r:id="rId26"/>
    <p:sldLayoutId id="2147483716" r:id="rId27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2800" b="1" kern="1200" spc="-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>
          <p15:clr>
            <a:srgbClr val="F26B43"/>
          </p15:clr>
        </p15:guide>
        <p15:guide id="8" pos="3840">
          <p15:clr>
            <a:srgbClr val="F26B43"/>
          </p15:clr>
        </p15:guide>
        <p15:guide id="9" pos="7296">
          <p15:clr>
            <a:srgbClr val="F26B43"/>
          </p15:clr>
        </p15:guide>
        <p15:guide id="10" pos="3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t>PENELITIAN BERBASIS RPS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/>
            </a:pPr>
            <a:r>
              <a:t>Mata Kuliah: Dasar Energi Listrik</a:t>
            </a:r>
          </a:p>
          <a:p>
            <a:pPr>
              <a:spcAft>
                <a:spcPts val="1400"/>
              </a:spcAft>
              <a:defRPr sz="2000"/>
            </a:pPr>
            <a:r>
              <a:t>Program Studi Teknik Elektro</a:t>
            </a:r>
          </a:p>
          <a:p>
            <a:pPr>
              <a:spcAft>
                <a:spcPts val="1400"/>
              </a:spcAft>
              <a:defRPr sz="2000"/>
            </a:pPr>
            <a:r>
              <a:t>Pengembangan Pembelajaran dan Penelitian Energi Listrik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t>Latar Belakang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/>
            </a:pPr>
            <a:r>
              <a:t>RPS Dasar Energi Listrik menjadi dasar pengembangan kegiatan penelitian.</a:t>
            </a:r>
          </a:p>
          <a:p>
            <a:pPr>
              <a:spcAft>
                <a:spcPts val="1400"/>
              </a:spcAft>
              <a:defRPr sz="2000"/>
            </a:pPr>
            <a:r>
              <a:t>Materi pembelajaran dapat diarahkan menjadi topik penelitian terapan.</a:t>
            </a:r>
          </a:p>
          <a:p>
            <a:pPr>
              <a:spcAft>
                <a:spcPts val="1400"/>
              </a:spcAft>
              <a:defRPr sz="2000"/>
            </a:pPr>
            <a:r>
              <a:t>Fokus pengembangan: pembangkitan, transmisi, distribusi, konversi dan pemanfaatan energi listrik.</a:t>
            </a:r>
          </a:p>
          <a:p>
            <a:pPr>
              <a:spcAft>
                <a:spcPts val="1400"/>
              </a:spcAft>
              <a:defRPr sz="2000"/>
            </a:pPr>
            <a:r>
              <a:t>Penelitian diarahkan agar hasilnya dapat mendukung proses pembelajaran.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t>Dasar Pengembangan Penelitian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/>
            </a:pPr>
            <a:r>
              <a:t>RPS Mata Kuliah Dasar Energi Listrik</a:t>
            </a:r>
          </a:p>
          <a:p>
            <a:pPr>
              <a:spcAft>
                <a:spcPts val="1400"/>
              </a:spcAft>
              <a:defRPr sz="2000"/>
            </a:pPr>
            <a:r>
              <a:t>Capaian pembelajaran dan Sub-CPMK</a:t>
            </a:r>
          </a:p>
          <a:p>
            <a:pPr>
              <a:spcAft>
                <a:spcPts val="1400"/>
              </a:spcAft>
              <a:defRPr sz="2000"/>
            </a:pPr>
            <a:r>
              <a:t>Materi pokok mata kuliah</a:t>
            </a:r>
          </a:p>
          <a:p>
            <a:pPr>
              <a:spcAft>
                <a:spcPts val="1400"/>
              </a:spcAft>
              <a:defRPr sz="2000"/>
            </a:pPr>
            <a:r>
              <a:t>Aktivitas pembelajaran dan tugas mahasiswa</a:t>
            </a:r>
          </a:p>
          <a:p>
            <a:pPr>
              <a:spcAft>
                <a:spcPts val="1400"/>
              </a:spcAft>
              <a:defRPr sz="2000"/>
            </a:pPr>
            <a:r>
              <a:t>Referensi yang digunakan dalam RPS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t>Peta Integrasi RPS–Penelitian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/>
            </a:pPr>
            <a:r>
              <a:t>Konsep Dasar Energi → Identifikasi masalah</a:t>
            </a:r>
          </a:p>
          <a:p>
            <a:pPr>
              <a:spcAft>
                <a:spcPts val="1400"/>
              </a:spcAft>
              <a:defRPr sz="2000"/>
            </a:pPr>
            <a:r>
              <a:t>Pembangkitan Energi → Analisis sumber dan karakteristik energi</a:t>
            </a:r>
          </a:p>
          <a:p>
            <a:pPr>
              <a:spcAft>
                <a:spcPts val="1400"/>
              </a:spcAft>
              <a:defRPr sz="2000"/>
            </a:pPr>
            <a:r>
              <a:t>Transmisi &amp; Distribusi → Analisis penyaluran energi</a:t>
            </a:r>
          </a:p>
          <a:p>
            <a:pPr>
              <a:spcAft>
                <a:spcPts val="1400"/>
              </a:spcAft>
              <a:defRPr sz="2000"/>
            </a:pPr>
            <a:r>
              <a:t>Pemanfaatan Energi → Analisis beban dan efisiensi</a:t>
            </a:r>
          </a:p>
          <a:p>
            <a:pPr>
              <a:spcAft>
                <a:spcPts val="1400"/>
              </a:spcAft>
              <a:defRPr sz="2000"/>
            </a:pPr>
            <a:r>
              <a:t>Energi Terbarukan → Pengembangan alternatif sumber energi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t>Rumusan Masalah Penelitian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/>
            </a:pPr>
            <a:r>
              <a:t>Bagaimana menerapkan konsep Dasar Energi Listrik dalam penelitian terapan?</a:t>
            </a:r>
          </a:p>
          <a:p>
            <a:pPr>
              <a:spcAft>
                <a:spcPts val="1400"/>
              </a:spcAft>
              <a:defRPr sz="2000"/>
            </a:pPr>
            <a:r>
              <a:t>Bagaimana menganalisis karakteristik dan penggunaan energi listrik?</a:t>
            </a:r>
          </a:p>
          <a:p>
            <a:pPr>
              <a:spcAft>
                <a:spcPts val="1400"/>
              </a:spcAft>
              <a:defRPr sz="2000"/>
            </a:pPr>
            <a:r>
              <a:t>Bagaimana mengembangkan pemanfaatan energi secara lebih efisien?</a:t>
            </a:r>
          </a:p>
          <a:p>
            <a:pPr>
              <a:spcAft>
                <a:spcPts val="1400"/>
              </a:spcAft>
              <a:defRPr sz="2000"/>
            </a:pPr>
            <a:r>
              <a:t>Bagaimana hasil penelitian dapat diintegrasikan kembali ke pembelajaran?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t>Tujuan Penelitian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/>
            </a:pPr>
            <a:r>
              <a:t>Mengembangkan topik penelitian yang selaras dengan RPS.</a:t>
            </a:r>
          </a:p>
          <a:p>
            <a:pPr>
              <a:spcAft>
                <a:spcPts val="1400"/>
              </a:spcAft>
              <a:defRPr sz="2000"/>
            </a:pPr>
            <a:r>
              <a:t>Menganalisis permasalahan pada sistem energi listrik.</a:t>
            </a:r>
          </a:p>
          <a:p>
            <a:pPr>
              <a:spcAft>
                <a:spcPts val="1400"/>
              </a:spcAft>
              <a:defRPr sz="2000"/>
            </a:pPr>
            <a:r>
              <a:t>Menghasilkan data dan analisis yang dapat digunakan dalam pembelajaran.</a:t>
            </a:r>
          </a:p>
          <a:p>
            <a:pPr>
              <a:spcAft>
                <a:spcPts val="1400"/>
              </a:spcAft>
              <a:defRPr sz="2000"/>
            </a:pPr>
            <a:r>
              <a:t>Mendorong pengembangan penelitian terapan di bidang Teknik Elektro.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t>Topik Penelitian 1 – Efisiensi Energi Listrik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/>
            </a:pPr>
            <a:r>
              <a:t>Identifikasi jenis dan karakteristik beban.</a:t>
            </a:r>
          </a:p>
          <a:p>
            <a:pPr>
              <a:spcAft>
                <a:spcPts val="1400"/>
              </a:spcAft>
              <a:defRPr sz="2000"/>
            </a:pPr>
            <a:r>
              <a:t>Pengukuran tegangan, arus dan daya.</a:t>
            </a:r>
          </a:p>
          <a:p>
            <a:pPr>
              <a:spcAft>
                <a:spcPts val="1400"/>
              </a:spcAft>
              <a:defRPr sz="2000"/>
            </a:pPr>
            <a:r>
              <a:t>Perhitungan konsumsi energi listrik.</a:t>
            </a:r>
          </a:p>
          <a:p>
            <a:pPr>
              <a:spcAft>
                <a:spcPts val="1400"/>
              </a:spcAft>
              <a:defRPr sz="2000"/>
            </a:pPr>
            <a:r>
              <a:t>Analisis efisiensi penggunaan energi.</a:t>
            </a:r>
          </a:p>
          <a:p>
            <a:pPr>
              <a:spcAft>
                <a:spcPts val="1400"/>
              </a:spcAft>
              <a:defRPr sz="2000"/>
            </a:pPr>
            <a:r>
              <a:t>Rekomendasi penghematan energi berdasarkan data.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t>Topik Penelitian 2 – Energi Terbarukan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/>
            </a:pPr>
            <a:r>
              <a:t>Identifikasi potensi sumber energi terbarukan.</a:t>
            </a:r>
          </a:p>
          <a:p>
            <a:pPr>
              <a:spcAft>
                <a:spcPts val="1400"/>
              </a:spcAft>
              <a:defRPr sz="2000"/>
            </a:pPr>
            <a:r>
              <a:t>Analisis karakteristik sumber energi.</a:t>
            </a:r>
          </a:p>
          <a:p>
            <a:pPr>
              <a:spcAft>
                <a:spcPts val="1400"/>
              </a:spcAft>
              <a:defRPr sz="2000"/>
            </a:pPr>
            <a:r>
              <a:t>Kajian pemanfaatan energi terbarukan untuk kebutuhan listrik.</a:t>
            </a:r>
          </a:p>
          <a:p>
            <a:pPr>
              <a:spcAft>
                <a:spcPts val="1400"/>
              </a:spcAft>
              <a:defRPr sz="2000"/>
            </a:pPr>
            <a:r>
              <a:t>Analisis hubungan sumber energi dengan kebutuhan beban.</a:t>
            </a:r>
          </a:p>
          <a:p>
            <a:pPr>
              <a:spcAft>
                <a:spcPts val="1400"/>
              </a:spcAft>
              <a:defRPr sz="2000"/>
            </a:pPr>
            <a:r>
              <a:t>Pengembangan model pemanfaatan energi terbarukan.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t>Topik Penelitian 3 – Monitoring Energi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/>
            </a:pPr>
            <a:r>
              <a:t>Pengukuran parameter listrik secara berkala.</a:t>
            </a:r>
          </a:p>
          <a:p>
            <a:pPr>
              <a:spcAft>
                <a:spcPts val="1400"/>
              </a:spcAft>
              <a:defRPr sz="2000"/>
            </a:pPr>
            <a:r>
              <a:t>Pemanfaatan sensor tegangan dan arus.</a:t>
            </a:r>
          </a:p>
          <a:p>
            <a:pPr>
              <a:spcAft>
                <a:spcPts val="1400"/>
              </a:spcAft>
              <a:defRPr sz="2000"/>
            </a:pPr>
            <a:r>
              <a:t>Pengolahan data konsumsi energi.</a:t>
            </a:r>
          </a:p>
          <a:p>
            <a:pPr>
              <a:spcAft>
                <a:spcPts val="1400"/>
              </a:spcAft>
              <a:defRPr sz="2000"/>
            </a:pPr>
            <a:r>
              <a:t>Pengembangan monitoring energi secara real-time.</a:t>
            </a:r>
          </a:p>
          <a:p>
            <a:pPr>
              <a:spcAft>
                <a:spcPts val="1400"/>
              </a:spcAft>
              <a:defRPr sz="2000"/>
            </a:pPr>
            <a:r>
              <a:t>Penyajian data sebagai bahan analisis dan pembelajaran.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t>Metodologi Penelitian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/>
            </a:pPr>
            <a:r>
              <a:t>Studi literatur berdasarkan materi dan referensi RPS.</a:t>
            </a:r>
          </a:p>
          <a:p>
            <a:pPr>
              <a:spcAft>
                <a:spcPts val="1400"/>
              </a:spcAft>
              <a:defRPr sz="1800"/>
            </a:pPr>
            <a:r>
              <a:t>Identifikasi masalah penelitian.</a:t>
            </a:r>
          </a:p>
          <a:p>
            <a:pPr>
              <a:spcAft>
                <a:spcPts val="1400"/>
              </a:spcAft>
              <a:defRPr sz="1800"/>
            </a:pPr>
            <a:r>
              <a:t>Penentuan variabel dan parameter pengukuran.</a:t>
            </a:r>
          </a:p>
          <a:p>
            <a:pPr>
              <a:spcAft>
                <a:spcPts val="1400"/>
              </a:spcAft>
              <a:defRPr sz="1800"/>
            </a:pPr>
            <a:r>
              <a:t>Pengumpulan data.</a:t>
            </a:r>
          </a:p>
          <a:p>
            <a:pPr>
              <a:spcAft>
                <a:spcPts val="1400"/>
              </a:spcAft>
              <a:defRPr sz="1800"/>
            </a:pPr>
            <a:r>
              <a:t>Pengolahan dan analisis data.</a:t>
            </a:r>
          </a:p>
          <a:p>
            <a:pPr>
              <a:spcAft>
                <a:spcPts val="1400"/>
              </a:spcAft>
              <a:defRPr sz="1800"/>
            </a:pPr>
            <a:r>
              <a:t>Evaluasi hasil dan penyusunan kesimpulan.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t>Variabel/Parameter Penelitian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/>
            </a:pPr>
            <a:r>
              <a:t>Tegangan (V)</a:t>
            </a:r>
          </a:p>
          <a:p>
            <a:pPr>
              <a:spcAft>
                <a:spcPts val="1400"/>
              </a:spcAft>
              <a:defRPr sz="1800"/>
            </a:pPr>
            <a:r>
              <a:t>Arus (A)</a:t>
            </a:r>
          </a:p>
          <a:p>
            <a:pPr>
              <a:spcAft>
                <a:spcPts val="1400"/>
              </a:spcAft>
              <a:defRPr sz="1800"/>
            </a:pPr>
            <a:r>
              <a:t>Daya listrik (W)</a:t>
            </a:r>
          </a:p>
          <a:p>
            <a:pPr>
              <a:spcAft>
                <a:spcPts val="1400"/>
              </a:spcAft>
              <a:defRPr sz="1800"/>
            </a:pPr>
            <a:r>
              <a:t>Energi listrik (kWh)</a:t>
            </a:r>
          </a:p>
          <a:p>
            <a:pPr>
              <a:spcAft>
                <a:spcPts val="1400"/>
              </a:spcAft>
              <a:defRPr sz="1800"/>
            </a:pPr>
            <a:r>
              <a:t>Efisiensi (%)</a:t>
            </a:r>
          </a:p>
          <a:p>
            <a:pPr>
              <a:spcAft>
                <a:spcPts val="1400"/>
              </a:spcAft>
              <a:defRPr sz="1800"/>
            </a:pPr>
            <a:r>
              <a:t>Karakteristik sumber dan beban listrik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t>Diagram Alir Penelitian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/>
            </a:pPr>
            <a:r>
              <a:t>Identifikasi Masalah → Studi Literatur → Perancangan → Pengumpulan Data → Pengolahan Data → Analisis → Evaluasi → Kesimpulan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t>Integrasi Penelitian dengan Pembelajaran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/>
            </a:pPr>
            <a:r>
              <a:t>Materi RPS menjadi sumber perumusan masalah.</a:t>
            </a:r>
          </a:p>
          <a:p>
            <a:pPr>
              <a:spcAft>
                <a:spcPts val="1400"/>
              </a:spcAft>
              <a:defRPr sz="2000"/>
            </a:pPr>
            <a:r>
              <a:t>Penelitian menjadi studi kasus dalam perkuliahan.</a:t>
            </a:r>
          </a:p>
          <a:p>
            <a:pPr>
              <a:spcAft>
                <a:spcPts val="1400"/>
              </a:spcAft>
              <a:defRPr sz="2000"/>
            </a:pPr>
            <a:r>
              <a:t>Data penelitian digunakan sebagai bahan praktikum/analisis.</a:t>
            </a:r>
          </a:p>
          <a:p>
            <a:pPr>
              <a:spcAft>
                <a:spcPts val="1400"/>
              </a:spcAft>
              <a:defRPr sz="2000"/>
            </a:pPr>
            <a:r>
              <a:t>Hasil penelitian dapat menjadi proyek mahasiswa.</a:t>
            </a:r>
          </a:p>
          <a:p>
            <a:pPr>
              <a:spcAft>
                <a:spcPts val="1400"/>
              </a:spcAft>
              <a:defRPr sz="2000"/>
            </a:pPr>
            <a:r>
              <a:t>Luaran penelitian mendukung pengayaan bahan ajar.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t>Luaran yang Diharapkan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/>
            </a:pPr>
            <a:r>
              <a:t>Artikel ilmiah.</a:t>
            </a:r>
          </a:p>
          <a:p>
            <a:pPr>
              <a:spcAft>
                <a:spcPts val="1400"/>
              </a:spcAft>
              <a:defRPr sz="1800"/>
            </a:pPr>
            <a:r>
              <a:t>Prototype/model penelitian.</a:t>
            </a:r>
          </a:p>
          <a:p>
            <a:pPr>
              <a:spcAft>
                <a:spcPts val="1400"/>
              </a:spcAft>
              <a:defRPr sz="1800"/>
            </a:pPr>
            <a:r>
              <a:t>Dataset hasil pengukuran.</a:t>
            </a:r>
          </a:p>
          <a:p>
            <a:pPr>
              <a:spcAft>
                <a:spcPts val="1400"/>
              </a:spcAft>
              <a:defRPr sz="1800"/>
            </a:pPr>
            <a:r>
              <a:t>Bahan ajar berbasis hasil penelitian.</a:t>
            </a:r>
          </a:p>
          <a:p>
            <a:pPr>
              <a:spcAft>
                <a:spcPts val="1400"/>
              </a:spcAft>
              <a:defRPr sz="1800"/>
            </a:pPr>
            <a:r>
              <a:t>Topik tugas akhir mahasiswa.</a:t>
            </a:r>
          </a:p>
          <a:p>
            <a:pPr>
              <a:spcAft>
                <a:spcPts val="1400"/>
              </a:spcAft>
              <a:defRPr sz="1800"/>
            </a:pPr>
            <a:r>
              <a:t>Pengembangan roadmap penelitian Program Studi Teknik Elektro.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t>Roadmap Penelitian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/>
            </a:pPr>
            <a:r>
              <a:t>Tahap 1: Kajian dasar energi listrik.</a:t>
            </a:r>
          </a:p>
          <a:p>
            <a:pPr>
              <a:spcAft>
                <a:spcPts val="1400"/>
              </a:spcAft>
              <a:defRPr sz="2000"/>
            </a:pPr>
            <a:r>
              <a:t>Tahap 2: Pengukuran dan analisis konsumsi energi.</a:t>
            </a:r>
          </a:p>
          <a:p>
            <a:pPr>
              <a:spcAft>
                <a:spcPts val="1400"/>
              </a:spcAft>
              <a:defRPr sz="2000"/>
            </a:pPr>
            <a:r>
              <a:t>Tahap 3: Pengembangan monitoring energi.</a:t>
            </a:r>
          </a:p>
          <a:p>
            <a:pPr>
              <a:spcAft>
                <a:spcPts val="1400"/>
              </a:spcAft>
              <a:defRPr sz="2000"/>
            </a:pPr>
            <a:r>
              <a:t>Tahap 4: Integrasi energi terbarukan.</a:t>
            </a:r>
          </a:p>
          <a:p>
            <a:pPr>
              <a:spcAft>
                <a:spcPts val="1400"/>
              </a:spcAft>
              <a:defRPr sz="2000"/>
            </a:pPr>
            <a:r>
              <a:t>Tahap 5: Pengembangan sistem manajemen energi berbasis data.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t>Kebaruan/Pengembangan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/>
            </a:pPr>
            <a:r>
              <a:t>Integrasi RPS, penelitian dan pembelajaran.</a:t>
            </a:r>
          </a:p>
          <a:p>
            <a:pPr>
              <a:spcAft>
                <a:spcPts val="1400"/>
              </a:spcAft>
              <a:defRPr sz="2000"/>
            </a:pPr>
            <a:r>
              <a:t>Pemanfaatan data pengukuran sebagai sumber pembelajaran.</a:t>
            </a:r>
          </a:p>
          <a:p>
            <a:pPr>
              <a:spcAft>
                <a:spcPts val="1400"/>
              </a:spcAft>
              <a:defRPr sz="2000"/>
            </a:pPr>
            <a:r>
              <a:t>Pengembangan penelitian yang dapat menghasilkan prototype.</a:t>
            </a:r>
          </a:p>
          <a:p>
            <a:pPr>
              <a:spcAft>
                <a:spcPts val="1400"/>
              </a:spcAft>
              <a:defRPr sz="2000"/>
            </a:pPr>
            <a:r>
              <a:t>Penguatan keterkaitan energi listrik konvensional dan energi terbarukan.</a:t>
            </a:r>
          </a:p>
          <a:p>
            <a:pPr>
              <a:spcAft>
                <a:spcPts val="1400"/>
              </a:spcAft>
              <a:defRPr sz="2000"/>
            </a:pPr>
            <a:r>
              <a:t>Peluang pengembangan penelitian lanjutan berbasis IoT dan analitik data.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t>Kesimpulan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/>
            </a:pPr>
            <a:r>
              <a:t>RPS Dasar Energi Listrik dapat menjadi dasar pengembangan penelitian terapan.</a:t>
            </a:r>
          </a:p>
          <a:p>
            <a:pPr>
              <a:spcAft>
                <a:spcPts val="1400"/>
              </a:spcAft>
              <a:defRPr sz="2000"/>
            </a:pPr>
            <a:r>
              <a:t>Topik penelitian dapat dikembangkan dari materi pembangkitan hingga pemanfaatan energi.</a:t>
            </a:r>
          </a:p>
          <a:p>
            <a:pPr>
              <a:spcAft>
                <a:spcPts val="1400"/>
              </a:spcAft>
              <a:defRPr sz="2000"/>
            </a:pPr>
            <a:r>
              <a:t>Hasil penelitian dapat diintegrasikan kembali ke pembelajaran.</a:t>
            </a:r>
          </a:p>
          <a:p>
            <a:pPr>
              <a:spcAft>
                <a:spcPts val="1400"/>
              </a:spcAft>
              <a:defRPr sz="2000"/>
            </a:pPr>
            <a:r>
              <a:t>Pengembangan berkelanjutan dapat membentuk roadmap penelitian Teknik Elektro.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elena">
  <a:themeElements>
    <a:clrScheme name="Helen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lena" id="{83B93026-B8A4-4FE9-8E48-8009734911E7}" vid="{E43B60F7-EC4F-4A08-AFF5-BDC94162E53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Helena</Template>
  <TotalTime>2</TotalTime>
  <Words>603</Words>
  <Application>Microsoft Office PowerPoint</Application>
  <PresentationFormat>Widescreen</PresentationFormat>
  <Paragraphs>95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Neue Haas Grotesk Text Pro</vt:lpstr>
      <vt:lpstr>Helena</vt:lpstr>
      <vt:lpstr>PENELITIAN BERBASIS RPS</vt:lpstr>
      <vt:lpstr>Latar Belakang</vt:lpstr>
      <vt:lpstr>Dasar Pengembangan Penelitian</vt:lpstr>
      <vt:lpstr>Peta Integrasi RPS–Penelitian</vt:lpstr>
      <vt:lpstr>Rumusan Masalah Penelitian</vt:lpstr>
      <vt:lpstr>Tujuan Penelitian</vt:lpstr>
      <vt:lpstr>Topik Penelitian 1 – Efisiensi Energi Listrik</vt:lpstr>
      <vt:lpstr>Topik Penelitian 2 – Energi Terbarukan</vt:lpstr>
      <vt:lpstr>Topik Penelitian 3 – Monitoring Energi</vt:lpstr>
      <vt:lpstr>Metodologi Penelitian</vt:lpstr>
      <vt:lpstr>Variabel/Parameter Penelitian</vt:lpstr>
      <vt:lpstr>Diagram Alir Penelitian</vt:lpstr>
      <vt:lpstr>Integrasi Penelitian dengan Pembelajaran</vt:lpstr>
      <vt:lpstr>Luaran yang Diharapkan</vt:lpstr>
      <vt:lpstr>Roadmap Penelitian</vt:lpstr>
      <vt:lpstr>Kebaruan/Pengembangan</vt:lpstr>
      <vt:lpstr>Kesimpulan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Hp</dc:creator>
  <cp:keywords/>
  <dc:description>generated using python-pptx</dc:description>
  <cp:lastModifiedBy>bpafk medan</cp:lastModifiedBy>
  <cp:revision>2</cp:revision>
  <dcterms:created xsi:type="dcterms:W3CDTF">2013-01-27T09:14:16Z</dcterms:created>
  <dcterms:modified xsi:type="dcterms:W3CDTF">2026-09-21T09:59:09Z</dcterms:modified>
  <cp:category/>
</cp:coreProperties>
</file>